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8" r:id="rId2"/>
    <p:sldId id="301" r:id="rId3"/>
    <p:sldId id="271" r:id="rId4"/>
    <p:sldId id="259" r:id="rId5"/>
    <p:sldId id="302" r:id="rId6"/>
    <p:sldId id="273" r:id="rId7"/>
    <p:sldId id="264" r:id="rId8"/>
    <p:sldId id="304" r:id="rId9"/>
    <p:sldId id="266" r:id="rId10"/>
    <p:sldId id="267" r:id="rId11"/>
    <p:sldId id="268" r:id="rId12"/>
    <p:sldId id="262" r:id="rId13"/>
    <p:sldId id="305" r:id="rId14"/>
    <p:sldId id="277" r:id="rId15"/>
    <p:sldId id="308" r:id="rId16"/>
    <p:sldId id="287" r:id="rId17"/>
    <p:sldId id="288" r:id="rId18"/>
    <p:sldId id="307" r:id="rId19"/>
    <p:sldId id="311" r:id="rId20"/>
    <p:sldId id="291" r:id="rId21"/>
    <p:sldId id="310" r:id="rId22"/>
    <p:sldId id="326" r:id="rId23"/>
    <p:sldId id="293" r:id="rId24"/>
    <p:sldId id="327" r:id="rId25"/>
    <p:sldId id="312" r:id="rId26"/>
    <p:sldId id="318" r:id="rId27"/>
    <p:sldId id="317" r:id="rId28"/>
    <p:sldId id="313" r:id="rId29"/>
    <p:sldId id="319" r:id="rId30"/>
    <p:sldId id="320" r:id="rId31"/>
    <p:sldId id="321" r:id="rId32"/>
    <p:sldId id="322" r:id="rId33"/>
    <p:sldId id="323" r:id="rId34"/>
    <p:sldId id="324" r:id="rId35"/>
    <p:sldId id="333" r:id="rId36"/>
    <p:sldId id="334" r:id="rId37"/>
    <p:sldId id="328" r:id="rId38"/>
    <p:sldId id="335" r:id="rId39"/>
    <p:sldId id="336" r:id="rId40"/>
    <p:sldId id="337" r:id="rId41"/>
    <p:sldId id="338" r:id="rId42"/>
    <p:sldId id="331" r:id="rId43"/>
    <p:sldId id="329" r:id="rId44"/>
    <p:sldId id="290" r:id="rId45"/>
    <p:sldId id="325" r:id="rId46"/>
    <p:sldId id="332" r:id="rId47"/>
    <p:sldId id="294" r:id="rId48"/>
    <p:sldId id="297" r:id="rId49"/>
  </p:sldIdLst>
  <p:sldSz cx="9144000" cy="6858000" type="screen4x3"/>
  <p:notesSz cx="6794500" cy="992187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CCFF"/>
    <a:srgbClr val="66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85086" autoAdjust="0"/>
  </p:normalViewPr>
  <p:slideViewPr>
    <p:cSldViewPr>
      <p:cViewPr varScale="1">
        <p:scale>
          <a:sx n="43" d="100"/>
          <a:sy n="43" d="100"/>
        </p:scale>
        <p:origin x="-127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smtClean="0">
                <a:cs typeface="Arial" charset="0"/>
              </a:defRPr>
            </a:lvl1pPr>
          </a:lstStyle>
          <a:p>
            <a:pPr>
              <a:defRPr/>
            </a:pPr>
            <a:endParaRPr lang="en-GB" dirty="0"/>
          </a:p>
        </p:txBody>
      </p:sp>
      <p:sp>
        <p:nvSpPr>
          <p:cNvPr id="69635"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200" smtClean="0">
                <a:cs typeface="Arial" charset="0"/>
              </a:defRPr>
            </a:lvl1pPr>
          </a:lstStyle>
          <a:p>
            <a:pPr>
              <a:defRPr/>
            </a:pPr>
            <a:fld id="{6CADFE8A-F0E9-D249-83E8-69A5DD53215F}" type="datetimeFigureOut">
              <a:rPr lang="en-GB"/>
              <a:pPr>
                <a:defRPr/>
              </a:pPr>
              <a:t>25/04/2014</a:t>
            </a:fld>
            <a:endParaRPr lang="en-GB" dirty="0"/>
          </a:p>
        </p:txBody>
      </p:sp>
      <p:sp>
        <p:nvSpPr>
          <p:cNvPr id="69636" name="Rectangle 4"/>
          <p:cNvSpPr>
            <a:spLocks noGrp="1" noChangeArrowheads="1"/>
          </p:cNvSpPr>
          <p:nvPr>
            <p:ph type="ftr" sz="quarter" idx="2"/>
          </p:nvPr>
        </p:nvSpPr>
        <p:spPr bwMode="auto">
          <a:xfrm>
            <a:off x="0" y="9423400"/>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0" hangingPunct="0">
              <a:defRPr sz="1200" smtClean="0">
                <a:cs typeface="Arial" charset="0"/>
              </a:defRPr>
            </a:lvl1pPr>
          </a:lstStyle>
          <a:p>
            <a:pPr>
              <a:defRPr/>
            </a:pPr>
            <a:endParaRPr lang="en-GB" dirty="0"/>
          </a:p>
        </p:txBody>
      </p:sp>
      <p:sp>
        <p:nvSpPr>
          <p:cNvPr id="69637" name="Rectangle 5"/>
          <p:cNvSpPr>
            <a:spLocks noGrp="1" noChangeArrowheads="1"/>
          </p:cNvSpPr>
          <p:nvPr>
            <p:ph type="sldNum" sz="quarter" idx="3"/>
          </p:nvPr>
        </p:nvSpPr>
        <p:spPr bwMode="auto">
          <a:xfrm>
            <a:off x="3848100" y="9423400"/>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0" hangingPunct="0">
              <a:defRPr sz="1200" smtClean="0">
                <a:cs typeface="Arial" charset="0"/>
              </a:defRPr>
            </a:lvl1pPr>
          </a:lstStyle>
          <a:p>
            <a:pPr>
              <a:defRPr/>
            </a:pPr>
            <a:fld id="{FBA0F3A0-D327-9648-87D0-42C750AF3168}" type="slidenum">
              <a:rPr lang="en-GB"/>
              <a:pPr>
                <a:defRPr/>
              </a:pPr>
              <a:t>‹#›</a:t>
            </a:fld>
            <a:endParaRPr lang="en-GB" dirty="0"/>
          </a:p>
        </p:txBody>
      </p:sp>
    </p:spTree>
    <p:extLst>
      <p:ext uri="{BB962C8B-B14F-4D97-AF65-F5344CB8AC3E}">
        <p14:creationId xmlns:p14="http://schemas.microsoft.com/office/powerpoint/2010/main" xmlns="" val="263804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6BC5D466-C594-4A34-A973-865B2A096FA0}" type="datetimeFigureOut">
              <a:rPr lang="en-GB" smtClean="0"/>
              <a:pPr/>
              <a:t>25/04/2014</a:t>
            </a:fld>
            <a:endParaRPr lang="en-GB" dirty="0"/>
          </a:p>
        </p:txBody>
      </p:sp>
      <p:sp>
        <p:nvSpPr>
          <p:cNvPr id="4" name="Slide Image Placeholder 3"/>
          <p:cNvSpPr>
            <a:spLocks noGrp="1" noRot="1" noChangeAspect="1"/>
          </p:cNvSpPr>
          <p:nvPr>
            <p:ph type="sldImg" idx="2"/>
          </p:nvPr>
        </p:nvSpPr>
        <p:spPr>
          <a:xfrm>
            <a:off x="917575" y="744538"/>
            <a:ext cx="4959350" cy="3721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3288"/>
            <a:ext cx="5435600" cy="4464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3400"/>
            <a:ext cx="2944813"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100" y="9423400"/>
            <a:ext cx="2944813" cy="496888"/>
          </a:xfrm>
          <a:prstGeom prst="rect">
            <a:avLst/>
          </a:prstGeom>
        </p:spPr>
        <p:txBody>
          <a:bodyPr vert="horz" lIns="91440" tIns="45720" rIns="91440" bIns="45720" rtlCol="0" anchor="b"/>
          <a:lstStyle>
            <a:lvl1pPr algn="r">
              <a:defRPr sz="1200"/>
            </a:lvl1pPr>
          </a:lstStyle>
          <a:p>
            <a:fld id="{DC28C5ED-10A4-44F7-B738-F4679B998F6A}" type="slidenum">
              <a:rPr lang="en-GB" smtClean="0"/>
              <a:pPr/>
              <a:t>‹#›</a:t>
            </a:fld>
            <a:endParaRPr lang="en-GB" dirty="0"/>
          </a:p>
        </p:txBody>
      </p:sp>
    </p:spTree>
    <p:extLst>
      <p:ext uri="{BB962C8B-B14F-4D97-AF65-F5344CB8AC3E}">
        <p14:creationId xmlns:p14="http://schemas.microsoft.com/office/powerpoint/2010/main" xmlns="" val="228691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from UK perspective = this safety notice from MHRA</a:t>
            </a:r>
            <a:endParaRPr lang="en-US" dirty="0"/>
          </a:p>
        </p:txBody>
      </p:sp>
      <p:sp>
        <p:nvSpPr>
          <p:cNvPr id="4" name="Slide Number Placeholder 3"/>
          <p:cNvSpPr>
            <a:spLocks noGrp="1"/>
          </p:cNvSpPr>
          <p:nvPr>
            <p:ph type="sldNum" sz="quarter" idx="10"/>
          </p:nvPr>
        </p:nvSpPr>
        <p:spPr/>
        <p:txBody>
          <a:bodyPr/>
          <a:lstStyle/>
          <a:p>
            <a:fld id="{DC28C5ED-10A4-44F7-B738-F4679B998F6A}" type="slidenum">
              <a:rPr lang="en-GB" smtClean="0"/>
              <a:pPr/>
              <a:t>2</a:t>
            </a:fld>
            <a:endParaRPr lang="en-GB" dirty="0"/>
          </a:p>
        </p:txBody>
      </p:sp>
    </p:spTree>
    <p:extLst>
      <p:ext uri="{BB962C8B-B14F-4D97-AF65-F5344CB8AC3E}">
        <p14:creationId xmlns:p14="http://schemas.microsoft.com/office/powerpoint/2010/main" xmlns="" val="47709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I can do is</a:t>
            </a:r>
            <a:r>
              <a:rPr lang="en-GB" baseline="0" dirty="0" smtClean="0"/>
              <a:t> give you the evidence that is available for you to make a personal judgement.</a:t>
            </a:r>
            <a:endParaRPr lang="en-GB" dirty="0"/>
          </a:p>
        </p:txBody>
      </p:sp>
      <p:sp>
        <p:nvSpPr>
          <p:cNvPr id="4" name="Slide Number Placeholder 3"/>
          <p:cNvSpPr>
            <a:spLocks noGrp="1"/>
          </p:cNvSpPr>
          <p:nvPr>
            <p:ph type="sldNum" sz="quarter" idx="10"/>
          </p:nvPr>
        </p:nvSpPr>
        <p:spPr/>
        <p:txBody>
          <a:bodyPr/>
          <a:lstStyle/>
          <a:p>
            <a:fld id="{DC28C5ED-10A4-44F7-B738-F4679B998F6A}" type="slidenum">
              <a:rPr lang="en-GB" smtClean="0"/>
              <a:pPr/>
              <a:t>5</a:t>
            </a:fld>
            <a:endParaRPr lang="en-GB" dirty="0"/>
          </a:p>
        </p:txBody>
      </p:sp>
    </p:spTree>
    <p:extLst>
      <p:ext uri="{BB962C8B-B14F-4D97-AF65-F5344CB8AC3E}">
        <p14:creationId xmlns:p14="http://schemas.microsoft.com/office/powerpoint/2010/main" xmlns="" val="40469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go back to the world of Primary FRCA</a:t>
            </a:r>
            <a:r>
              <a:rPr lang="en-US" baseline="0" dirty="0" smtClean="0"/>
              <a:t> pharmacology</a:t>
            </a:r>
            <a:endParaRPr lang="en-US" dirty="0"/>
          </a:p>
        </p:txBody>
      </p:sp>
      <p:sp>
        <p:nvSpPr>
          <p:cNvPr id="4" name="Slide Number Placeholder 3"/>
          <p:cNvSpPr>
            <a:spLocks noGrp="1"/>
          </p:cNvSpPr>
          <p:nvPr>
            <p:ph type="sldNum" sz="quarter" idx="10"/>
          </p:nvPr>
        </p:nvSpPr>
        <p:spPr/>
        <p:txBody>
          <a:bodyPr/>
          <a:lstStyle/>
          <a:p>
            <a:fld id="{DC28C5ED-10A4-44F7-B738-F4679B998F6A}" type="slidenum">
              <a:rPr lang="en-GB" smtClean="0"/>
              <a:pPr/>
              <a:t>6</a:t>
            </a:fld>
            <a:endParaRPr lang="en-GB" dirty="0"/>
          </a:p>
        </p:txBody>
      </p:sp>
    </p:spTree>
    <p:extLst>
      <p:ext uri="{BB962C8B-B14F-4D97-AF65-F5344CB8AC3E}">
        <p14:creationId xmlns:p14="http://schemas.microsoft.com/office/powerpoint/2010/main" xmlns="" val="178847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a proportion of children with SDB are acutely sensitive to respiratory depressant effects of inhalational agents and more importantly to opioids. This was elegantly demonstrated in work from Sydney more than a decade ago.</a:t>
            </a:r>
            <a:endParaRPr lang="en-US" dirty="0"/>
          </a:p>
        </p:txBody>
      </p:sp>
      <p:sp>
        <p:nvSpPr>
          <p:cNvPr id="4" name="Slide Number Placeholder 3"/>
          <p:cNvSpPr>
            <a:spLocks noGrp="1"/>
          </p:cNvSpPr>
          <p:nvPr>
            <p:ph type="sldNum" sz="quarter" idx="10"/>
          </p:nvPr>
        </p:nvSpPr>
        <p:spPr/>
        <p:txBody>
          <a:bodyPr/>
          <a:lstStyle/>
          <a:p>
            <a:fld id="{DC28C5ED-10A4-44F7-B738-F4679B998F6A}" type="slidenum">
              <a:rPr lang="en-GB" smtClean="0"/>
              <a:pPr/>
              <a:t>16</a:t>
            </a:fld>
            <a:endParaRPr lang="en-GB" dirty="0"/>
          </a:p>
        </p:txBody>
      </p:sp>
    </p:spTree>
    <p:extLst>
      <p:ext uri="{BB962C8B-B14F-4D97-AF65-F5344CB8AC3E}">
        <p14:creationId xmlns:p14="http://schemas.microsoft.com/office/powerpoint/2010/main" xmlns="" val="270180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NNT to treat the number of adults patients needed to receive a dose for</a:t>
            </a:r>
            <a:r>
              <a:rPr lang="en-US" baseline="0" dirty="0" smtClean="0"/>
              <a:t> one to get a 50% reduction in acute post operative pain over 4-6 hours) 60mg orally in adults.</a:t>
            </a:r>
            <a:endParaRPr lang="en-US" dirty="0"/>
          </a:p>
        </p:txBody>
      </p:sp>
      <p:sp>
        <p:nvSpPr>
          <p:cNvPr id="4" name="Slide Number Placeholder 3"/>
          <p:cNvSpPr>
            <a:spLocks noGrp="1"/>
          </p:cNvSpPr>
          <p:nvPr>
            <p:ph type="sldNum" sz="quarter" idx="10"/>
          </p:nvPr>
        </p:nvSpPr>
        <p:spPr/>
        <p:txBody>
          <a:bodyPr/>
          <a:lstStyle/>
          <a:p>
            <a:fld id="{DC28C5ED-10A4-44F7-B738-F4679B998F6A}" type="slidenum">
              <a:rPr lang="en-GB" smtClean="0"/>
              <a:pPr/>
              <a:t>18</a:t>
            </a:fld>
            <a:endParaRPr lang="en-GB" dirty="0"/>
          </a:p>
        </p:txBody>
      </p:sp>
    </p:spTree>
    <p:extLst>
      <p:ext uri="{BB962C8B-B14F-4D97-AF65-F5344CB8AC3E}">
        <p14:creationId xmlns:p14="http://schemas.microsoft.com/office/powerpoint/2010/main" xmlns="" val="273309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pPr>
              <a:defRPr/>
            </a:pPr>
            <a:fld id="{5F07CB83-3528-F845-BD02-E5F99D1E077D}" type="datetimeFigureOut">
              <a:rPr lang="de-DE"/>
              <a:pPr>
                <a:defRPr/>
              </a:pPr>
              <a:t>25.04.2014</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FEDEC6DC-69B5-2C41-B689-580F7F03DCE5}" type="slidenum">
              <a:rPr lang="de-DE"/>
              <a:pPr>
                <a:defRPr/>
              </a:pPr>
              <a:t>‹#›</a:t>
            </a:fld>
            <a:endParaRPr lang="de-DE"/>
          </a:p>
        </p:txBody>
      </p:sp>
    </p:spTree>
    <p:extLst>
      <p:ext uri="{BB962C8B-B14F-4D97-AF65-F5344CB8AC3E}">
        <p14:creationId xmlns:p14="http://schemas.microsoft.com/office/powerpoint/2010/main" xmlns="" val="234173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fld id="{66C1DD68-6232-0C48-B4DD-750F5CA167CE}" type="datetimeFigureOut">
              <a:rPr lang="de-DE"/>
              <a:pPr>
                <a:defRPr/>
              </a:pPr>
              <a:t>25.04.2014</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35F939CB-0861-0B4A-8E92-07C8DDADA71F}" type="slidenum">
              <a:rPr lang="de-DE"/>
              <a:pPr>
                <a:defRPr/>
              </a:pPr>
              <a:t>‹#›</a:t>
            </a:fld>
            <a:endParaRPr lang="de-DE"/>
          </a:p>
        </p:txBody>
      </p:sp>
    </p:spTree>
    <p:extLst>
      <p:ext uri="{BB962C8B-B14F-4D97-AF65-F5344CB8AC3E}">
        <p14:creationId xmlns:p14="http://schemas.microsoft.com/office/powerpoint/2010/main" xmlns="" val="285125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fld id="{B126914D-14EF-E148-9FAC-A03D743599D4}" type="datetimeFigureOut">
              <a:rPr lang="de-DE"/>
              <a:pPr>
                <a:defRPr/>
              </a:pPr>
              <a:t>25.04.2014</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B470BFDF-EEED-B044-8C2A-7916718D2A52}" type="slidenum">
              <a:rPr lang="de-DE"/>
              <a:pPr>
                <a:defRPr/>
              </a:pPr>
              <a:t>‹#›</a:t>
            </a:fld>
            <a:endParaRPr lang="de-DE"/>
          </a:p>
        </p:txBody>
      </p:sp>
    </p:spTree>
    <p:extLst>
      <p:ext uri="{BB962C8B-B14F-4D97-AF65-F5344CB8AC3E}">
        <p14:creationId xmlns:p14="http://schemas.microsoft.com/office/powerpoint/2010/main" xmlns="" val="1650872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BC02234-5931-414A-B05A-E441FAEB395B}" type="datetimeFigureOut">
              <a:rPr lang="de-DE"/>
              <a:pPr>
                <a:defRPr/>
              </a:pPr>
              <a:t>25.04.2014</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030FA18B-DD11-5944-A6AB-737D88E3A5E2}" type="slidenum">
              <a:rPr lang="de-DE"/>
              <a:pPr>
                <a:defRPr/>
              </a:pPr>
              <a:t>‹#›</a:t>
            </a:fld>
            <a:endParaRPr lang="de-DE"/>
          </a:p>
        </p:txBody>
      </p:sp>
    </p:spTree>
    <p:extLst>
      <p:ext uri="{BB962C8B-B14F-4D97-AF65-F5344CB8AC3E}">
        <p14:creationId xmlns:p14="http://schemas.microsoft.com/office/powerpoint/2010/main" xmlns="" val="1519730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8CD3A2-CC0A-0040-BAB7-937018946E77}" type="datetimeFigureOut">
              <a:rPr lang="de-DE"/>
              <a:pPr>
                <a:defRPr/>
              </a:pPr>
              <a:t>25.04.2014</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0E4E83A8-2430-4646-96D9-2874D0A0C677}" type="slidenum">
              <a:rPr lang="de-DE"/>
              <a:pPr>
                <a:defRPr/>
              </a:pPr>
              <a:t>‹#›</a:t>
            </a:fld>
            <a:endParaRPr lang="de-DE"/>
          </a:p>
        </p:txBody>
      </p:sp>
    </p:spTree>
    <p:extLst>
      <p:ext uri="{BB962C8B-B14F-4D97-AF65-F5344CB8AC3E}">
        <p14:creationId xmlns:p14="http://schemas.microsoft.com/office/powerpoint/2010/main" xmlns="" val="418203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fld id="{DCDFA763-2F60-DA45-A388-571724B67452}" type="datetimeFigureOut">
              <a:rPr lang="de-DE"/>
              <a:pPr>
                <a:defRPr/>
              </a:pPr>
              <a:t>25.04.2014</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26D0597B-4CD3-4A4E-A0BD-86A2A917B350}" type="slidenum">
              <a:rPr lang="de-DE"/>
              <a:pPr>
                <a:defRPr/>
              </a:pPr>
              <a:t>‹#›</a:t>
            </a:fld>
            <a:endParaRPr lang="de-DE"/>
          </a:p>
        </p:txBody>
      </p:sp>
    </p:spTree>
    <p:extLst>
      <p:ext uri="{BB962C8B-B14F-4D97-AF65-F5344CB8AC3E}">
        <p14:creationId xmlns:p14="http://schemas.microsoft.com/office/powerpoint/2010/main" xmlns="" val="157202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AA2FFD-70C2-344E-B6F2-82E7577D7D1D}" type="datetimeFigureOut">
              <a:rPr lang="de-DE"/>
              <a:pPr>
                <a:defRPr/>
              </a:pPr>
              <a:t>25.04.2014</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EDEBD6B7-054F-3A40-919A-B27802ACA2DF}" type="slidenum">
              <a:rPr lang="de-DE"/>
              <a:pPr>
                <a:defRPr/>
              </a:pPr>
              <a:t>‹#›</a:t>
            </a:fld>
            <a:endParaRPr lang="de-DE"/>
          </a:p>
        </p:txBody>
      </p:sp>
    </p:spTree>
    <p:extLst>
      <p:ext uri="{BB962C8B-B14F-4D97-AF65-F5344CB8AC3E}">
        <p14:creationId xmlns:p14="http://schemas.microsoft.com/office/powerpoint/2010/main" xmlns="" val="10984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3"/>
          <p:cNvSpPr>
            <a:spLocks noGrp="1"/>
          </p:cNvSpPr>
          <p:nvPr>
            <p:ph type="dt" sz="half" idx="10"/>
          </p:nvPr>
        </p:nvSpPr>
        <p:spPr/>
        <p:txBody>
          <a:bodyPr/>
          <a:lstStyle>
            <a:lvl1pPr>
              <a:defRPr/>
            </a:lvl1pPr>
          </a:lstStyle>
          <a:p>
            <a:pPr>
              <a:defRPr/>
            </a:pPr>
            <a:fld id="{7EF8E6DC-1823-BC4D-B3B5-4F7C4BF92904}" type="datetimeFigureOut">
              <a:rPr lang="de-DE"/>
              <a:pPr>
                <a:defRPr/>
              </a:pPr>
              <a:t>25.04.2014</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B0B74221-97BE-9E4E-B71F-20C802A41327}" type="slidenum">
              <a:rPr lang="de-DE"/>
              <a:pPr>
                <a:defRPr/>
              </a:pPr>
              <a:t>‹#›</a:t>
            </a:fld>
            <a:endParaRPr lang="de-DE"/>
          </a:p>
        </p:txBody>
      </p:sp>
    </p:spTree>
    <p:extLst>
      <p:ext uri="{BB962C8B-B14F-4D97-AF65-F5344CB8AC3E}">
        <p14:creationId xmlns:p14="http://schemas.microsoft.com/office/powerpoint/2010/main" xmlns="" val="343377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3"/>
          <p:cNvSpPr>
            <a:spLocks noGrp="1"/>
          </p:cNvSpPr>
          <p:nvPr>
            <p:ph type="dt" sz="half" idx="10"/>
          </p:nvPr>
        </p:nvSpPr>
        <p:spPr/>
        <p:txBody>
          <a:bodyPr/>
          <a:lstStyle>
            <a:lvl1pPr>
              <a:defRPr/>
            </a:lvl1pPr>
          </a:lstStyle>
          <a:p>
            <a:pPr>
              <a:defRPr/>
            </a:pPr>
            <a:fld id="{CD2FA93D-3D00-B54E-9E59-6BCB29CF1145}" type="datetimeFigureOut">
              <a:rPr lang="de-DE"/>
              <a:pPr>
                <a:defRPr/>
              </a:pPr>
              <a:t>25.04.2014</a:t>
            </a:fld>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3B2A0A99-7585-D347-904B-AF935A6C931B}" type="slidenum">
              <a:rPr lang="de-DE"/>
              <a:pPr>
                <a:defRPr/>
              </a:pPr>
              <a:t>‹#›</a:t>
            </a:fld>
            <a:endParaRPr lang="de-DE"/>
          </a:p>
        </p:txBody>
      </p:sp>
    </p:spTree>
    <p:extLst>
      <p:ext uri="{BB962C8B-B14F-4D97-AF65-F5344CB8AC3E}">
        <p14:creationId xmlns:p14="http://schemas.microsoft.com/office/powerpoint/2010/main" xmlns="" val="66099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3"/>
          <p:cNvSpPr>
            <a:spLocks noGrp="1"/>
          </p:cNvSpPr>
          <p:nvPr>
            <p:ph type="dt" sz="half" idx="10"/>
          </p:nvPr>
        </p:nvSpPr>
        <p:spPr/>
        <p:txBody>
          <a:bodyPr/>
          <a:lstStyle>
            <a:lvl1pPr>
              <a:defRPr/>
            </a:lvl1pPr>
          </a:lstStyle>
          <a:p>
            <a:pPr>
              <a:defRPr/>
            </a:pPr>
            <a:fld id="{1D87C8D3-8E94-B041-8FA7-D8608011C41A}" type="datetimeFigureOut">
              <a:rPr lang="de-DE"/>
              <a:pPr>
                <a:defRPr/>
              </a:pPr>
              <a:t>25.04.2014</a:t>
            </a:fld>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A76D1ACA-DB87-F64B-931B-99675971881D}" type="slidenum">
              <a:rPr lang="de-DE"/>
              <a:pPr>
                <a:defRPr/>
              </a:pPr>
              <a:t>‹#›</a:t>
            </a:fld>
            <a:endParaRPr lang="de-DE"/>
          </a:p>
        </p:txBody>
      </p:sp>
    </p:spTree>
    <p:extLst>
      <p:ext uri="{BB962C8B-B14F-4D97-AF65-F5344CB8AC3E}">
        <p14:creationId xmlns:p14="http://schemas.microsoft.com/office/powerpoint/2010/main" xmlns="" val="386603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D45D6F-D738-C943-8C16-4A8411FB6688}" type="datetimeFigureOut">
              <a:rPr lang="de-DE"/>
              <a:pPr>
                <a:defRPr/>
              </a:pPr>
              <a:t>25.04.2014</a:t>
            </a:fld>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152AC9D5-BEA7-1E49-894C-C38FD81E3915}" type="slidenum">
              <a:rPr lang="de-DE"/>
              <a:pPr>
                <a:defRPr/>
              </a:pPr>
              <a:t>‹#›</a:t>
            </a:fld>
            <a:endParaRPr lang="de-DE"/>
          </a:p>
        </p:txBody>
      </p:sp>
    </p:spTree>
    <p:extLst>
      <p:ext uri="{BB962C8B-B14F-4D97-AF65-F5344CB8AC3E}">
        <p14:creationId xmlns:p14="http://schemas.microsoft.com/office/powerpoint/2010/main" xmlns="" val="202469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6D8F5A-9FC7-E849-83EB-9BB89EC39E12}" type="datetimeFigureOut">
              <a:rPr lang="de-DE"/>
              <a:pPr>
                <a:defRPr/>
              </a:pPr>
              <a:t>25.04.2014</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3CAB04A6-C656-4047-9DE0-670BD36E684C}" type="slidenum">
              <a:rPr lang="de-DE"/>
              <a:pPr>
                <a:defRPr/>
              </a:pPr>
              <a:t>‹#›</a:t>
            </a:fld>
            <a:endParaRPr lang="de-DE"/>
          </a:p>
        </p:txBody>
      </p:sp>
    </p:spTree>
    <p:extLst>
      <p:ext uri="{BB962C8B-B14F-4D97-AF65-F5344CB8AC3E}">
        <p14:creationId xmlns:p14="http://schemas.microsoft.com/office/powerpoint/2010/main" xmlns="" val="260150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091332-5224-B148-8A90-51E433502E7E}" type="datetimeFigureOut">
              <a:rPr lang="de-DE"/>
              <a:pPr>
                <a:defRPr/>
              </a:pPr>
              <a:t>25.04.2014</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36D411CC-1AF0-3C42-A009-6DFE6C5FE6D7}" type="slidenum">
              <a:rPr lang="de-DE"/>
              <a:pPr>
                <a:defRPr/>
              </a:pPr>
              <a:t>‹#›</a:t>
            </a:fld>
            <a:endParaRPr lang="de-DE"/>
          </a:p>
        </p:txBody>
      </p:sp>
    </p:spTree>
    <p:extLst>
      <p:ext uri="{BB962C8B-B14F-4D97-AF65-F5344CB8AC3E}">
        <p14:creationId xmlns:p14="http://schemas.microsoft.com/office/powerpoint/2010/main" xmlns="" val="68693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de-D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latin typeface="Calibri" charset="0"/>
                <a:cs typeface="Arial" charset="0"/>
              </a:defRPr>
            </a:lvl1pPr>
          </a:lstStyle>
          <a:p>
            <a:pPr>
              <a:defRPr/>
            </a:pPr>
            <a:fld id="{FE1FB81E-4238-B646-9154-B8CF65A22AB6}" type="datetimeFigureOut">
              <a:rPr lang="de-DE"/>
              <a:pPr>
                <a:defRPr/>
              </a:pPr>
              <a:t>25.04.2014</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FFFFFF"/>
                </a:solidFill>
                <a:latin typeface="Calibri" charset="0"/>
                <a:cs typeface="Arial" charset="0"/>
              </a:defRPr>
            </a:lvl1pPr>
          </a:lstStyle>
          <a:p>
            <a:pPr>
              <a:defRPr/>
            </a:pPr>
            <a:fld id="{F6DE24A0-675F-9D4E-BACE-74276219E459}" type="slidenum">
              <a:rPr lang="de-DE"/>
              <a:pPr>
                <a:defRPr/>
              </a:pPr>
              <a:t>‹#›</a:t>
            </a:fld>
            <a:endParaRPr lang="de-D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imgres?imgurl=https://upload.wikimedia.org/wikipedia/commons/thumb/3/33/Morphin_-_Morphine.svg/200px-Morphin_-_Morphine.svg.png&amp;imgrefurl=https://en.wikipedia.org/wiki/Morphine&amp;h=170&amp;w=200&amp;sz=10&amp;tbnid=4RqTquaHuu0v2M:&amp;tbnh=86&amp;tbnw=101&amp;prev=/search?q=morphine&amp;tbm=isch&amp;tbo=u&amp;zoom=1&amp;q=morphine&amp;usg=__3VCbv-DBB_DaMTdCniN1yiNhy1s=&amp;hl=en-GB&amp;sa=X&amp;ei=N_C2Ucb6CePM0QXFsYCwAQ&amp;ved=0CDkQ9QEwB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n.wikipedia.org/wiki/File:Coughsyrup-promethcode.jpg"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n.wikipedia.org/wiki/File:Coughsyrup-promethcode.jpg"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imgres?imgurl=http://upload.wikimedia.org/wikipedia/commons/thumb/5/5c/Codein_-_Codeine.svg/220px-Codein_-_Codeine.svg.png&amp;imgrefurl=http://en.wikipedia.org/wiki/Codeine&amp;h=159&amp;w=220&amp;sz=10&amp;tbnid=ibybCUF5J_91MM:&amp;tbnh=84&amp;tbnw=116&amp;prev=/search?q=codeine&amp;tbm=isch&amp;tbo=u&amp;zoom=1&amp;q=codeine&amp;usg=__Anp1uS47W1jLKHXJ9IKNg5vQFkA=&amp;hl=en-GB&amp;sa=X&amp;ei=8vC2UYzRA9Pv0gXTsoHABQ&amp;ved=0CDAQ9QEwBA" TargetMode="Externa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imgres?imgurl=https://upload.wikimedia.org/wikipedia/commons/thumb/3/33/Morphin_-_Morphine.svg/200px-Morphin_-_Morphine.svg.png&amp;imgrefurl=https://en.wikipedia.org/wiki/Morphine&amp;h=170&amp;w=200&amp;sz=10&amp;tbnid=4RqTquaHuu0v2M:&amp;tbnh=86&amp;tbnw=101&amp;prev=/search?q=morphine&amp;tbm=isch&amp;tbo=u&amp;zoom=1&amp;q=morphine&amp;usg=__3VCbv-DBB_DaMTdCniN1yiNhy1s=&amp;hl=en-GB&amp;sa=X&amp;ei=N_C2Ucb6CePM0QXFsYCwAQ&amp;ved=0CDkQ9QEwBQ" TargetMode="Externa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www.google.co.uk/imgres?imgurl=http://upload.wikimedia.org/wikipedia/commons/thumb/5/5c/Codein_-_Codeine.svg/220px-Codein_-_Codeine.svg.png&amp;imgrefurl=http://en.wikipedia.org/wiki/Codeine&amp;h=159&amp;w=220&amp;sz=10&amp;tbnid=ibybCUF5J_91MM:&amp;tbnh=84&amp;tbnw=116&amp;prev=/search?q=codeine&amp;tbm=isch&amp;tbo=u&amp;zoom=1&amp;q=codeine&amp;usg=__Anp1uS47W1jLKHXJ9IKNg5vQFkA=&amp;hl=en-GB&amp;sa=X&amp;ei=8vC2UYzRA9Pv0gXTsoHABQ&amp;ved=0CDAQ9QEwB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8229600" cy="2506662"/>
          </a:xfrm>
        </p:spPr>
        <p:txBody>
          <a:bodyPr/>
          <a:lstStyle/>
          <a:p>
            <a:pPr eaLnBrk="1" hangingPunct="1"/>
            <a:r>
              <a:rPr lang="de-DE" sz="3600" b="1" dirty="0" smtClean="0">
                <a:solidFill>
                  <a:srgbClr val="FFFF00"/>
                </a:solidFill>
                <a:latin typeface="Calibri" charset="0"/>
              </a:rPr>
              <a:t/>
            </a:r>
            <a:br>
              <a:rPr lang="de-DE" sz="3600" b="1" dirty="0" smtClean="0">
                <a:solidFill>
                  <a:srgbClr val="FFFF00"/>
                </a:solidFill>
                <a:latin typeface="Calibri" charset="0"/>
              </a:rPr>
            </a:br>
            <a:r>
              <a:rPr lang="de-DE" sz="3600" b="1" dirty="0" smtClean="0">
                <a:solidFill>
                  <a:srgbClr val="FFFF00"/>
                </a:solidFill>
                <a:latin typeface="Calibri" charset="0"/>
              </a:rPr>
              <a:t>Codeine in children – </a:t>
            </a:r>
            <a:r>
              <a:rPr lang="de-DE" sz="3600" b="1" dirty="0" err="1" smtClean="0">
                <a:solidFill>
                  <a:srgbClr val="FFFF00"/>
                </a:solidFill>
                <a:latin typeface="Calibri" charset="0"/>
              </a:rPr>
              <a:t>the</a:t>
            </a:r>
            <a:r>
              <a:rPr lang="de-DE" sz="3600" b="1" dirty="0" smtClean="0">
                <a:solidFill>
                  <a:srgbClr val="FFFF00"/>
                </a:solidFill>
                <a:latin typeface="Calibri" charset="0"/>
              </a:rPr>
              <a:t> </a:t>
            </a:r>
            <a:r>
              <a:rPr lang="de-DE" sz="3600" b="1" dirty="0" err="1" smtClean="0">
                <a:solidFill>
                  <a:srgbClr val="FFFF00"/>
                </a:solidFill>
                <a:latin typeface="Calibri" charset="0"/>
              </a:rPr>
              <a:t>way</a:t>
            </a:r>
            <a:r>
              <a:rPr lang="de-DE" sz="3600" b="1" dirty="0" smtClean="0">
                <a:solidFill>
                  <a:srgbClr val="FFFF00"/>
                </a:solidFill>
                <a:latin typeface="Calibri" charset="0"/>
              </a:rPr>
              <a:t> </a:t>
            </a:r>
            <a:r>
              <a:rPr lang="de-DE" sz="3600" b="1" dirty="0" err="1" smtClean="0">
                <a:solidFill>
                  <a:srgbClr val="FFFF00"/>
                </a:solidFill>
                <a:latin typeface="Calibri" charset="0"/>
              </a:rPr>
              <a:t>forward</a:t>
            </a:r>
            <a:r>
              <a:rPr lang="de-DE" sz="3600" b="1" dirty="0" smtClean="0">
                <a:solidFill>
                  <a:srgbClr val="FFFF00"/>
                </a:solidFill>
                <a:latin typeface="Calibri" charset="0"/>
              </a:rPr>
              <a:t> in </a:t>
            </a:r>
            <a:r>
              <a:rPr lang="de-DE" sz="3600" b="1" dirty="0" err="1" smtClean="0">
                <a:solidFill>
                  <a:srgbClr val="FFFF00"/>
                </a:solidFill>
                <a:latin typeface="Calibri" charset="0"/>
              </a:rPr>
              <a:t>paediatric</a:t>
            </a:r>
            <a:r>
              <a:rPr lang="de-DE" sz="3600" b="1" dirty="0" smtClean="0">
                <a:solidFill>
                  <a:srgbClr val="FFFF00"/>
                </a:solidFill>
                <a:latin typeface="Calibri" charset="0"/>
              </a:rPr>
              <a:t> </a:t>
            </a:r>
            <a:r>
              <a:rPr lang="de-DE" sz="3600" b="1" dirty="0" err="1" smtClean="0">
                <a:solidFill>
                  <a:srgbClr val="FFFF00"/>
                </a:solidFill>
                <a:latin typeface="Calibri" charset="0"/>
              </a:rPr>
              <a:t>practice</a:t>
            </a:r>
            <a:r>
              <a:rPr lang="de-DE" sz="3600" b="1" dirty="0" smtClean="0">
                <a:solidFill>
                  <a:srgbClr val="FFFF00"/>
                </a:solidFill>
                <a:latin typeface="Calibri" charset="0"/>
              </a:rPr>
              <a:t>?</a:t>
            </a:r>
            <a:r>
              <a:rPr lang="de-DE" sz="2400" b="1" dirty="0" smtClean="0">
                <a:solidFill>
                  <a:srgbClr val="FFFF00"/>
                </a:solidFill>
                <a:latin typeface="Calibri" charset="0"/>
              </a:rPr>
              <a:t/>
            </a:r>
            <a:br>
              <a:rPr lang="de-DE" sz="2400" b="1" dirty="0" smtClean="0">
                <a:solidFill>
                  <a:srgbClr val="FFFF00"/>
                </a:solidFill>
                <a:latin typeface="Calibri" charset="0"/>
              </a:rPr>
            </a:br>
            <a:r>
              <a:rPr lang="de-DE" sz="2400" dirty="0" smtClean="0">
                <a:latin typeface="Calibri" charset="0"/>
              </a:rPr>
              <a:t>Michael </a:t>
            </a:r>
            <a:r>
              <a:rPr lang="de-DE" sz="2400" dirty="0">
                <a:latin typeface="Calibri" charset="0"/>
              </a:rPr>
              <a:t>Tremlett</a:t>
            </a:r>
            <a:br>
              <a:rPr lang="de-DE" sz="2400" dirty="0">
                <a:latin typeface="Calibri" charset="0"/>
              </a:rPr>
            </a:br>
            <a:r>
              <a:rPr lang="de-DE" sz="2400" dirty="0" smtClean="0">
                <a:latin typeface="Calibri" charset="0"/>
              </a:rPr>
              <a:t>Department </a:t>
            </a:r>
            <a:r>
              <a:rPr lang="de-DE" sz="2400" dirty="0">
                <a:latin typeface="Calibri" charset="0"/>
              </a:rPr>
              <a:t>of </a:t>
            </a:r>
            <a:r>
              <a:rPr lang="de-DE" sz="2400" dirty="0" smtClean="0">
                <a:latin typeface="Calibri" charset="0"/>
              </a:rPr>
              <a:t>Anaesthesia, </a:t>
            </a:r>
            <a:r>
              <a:rPr lang="de-DE" sz="2400" dirty="0">
                <a:latin typeface="Calibri" charset="0"/>
              </a:rPr>
              <a:t>James Cook </a:t>
            </a:r>
            <a:r>
              <a:rPr lang="de-DE" sz="2400" dirty="0" smtClean="0">
                <a:latin typeface="Calibri" charset="0"/>
              </a:rPr>
              <a:t>University Hospital,</a:t>
            </a:r>
            <a:br>
              <a:rPr lang="de-DE" sz="2400" dirty="0" smtClean="0">
                <a:latin typeface="Calibri" charset="0"/>
              </a:rPr>
            </a:br>
            <a:r>
              <a:rPr lang="de-DE" sz="2400" dirty="0" smtClean="0">
                <a:latin typeface="Calibri" charset="0"/>
              </a:rPr>
              <a:t> </a:t>
            </a:r>
            <a:r>
              <a:rPr lang="de-DE" sz="2400" dirty="0">
                <a:latin typeface="Calibri" charset="0"/>
              </a:rPr>
              <a:t>Middlesbrough</a:t>
            </a:r>
          </a:p>
        </p:txBody>
      </p:sp>
      <p:pic>
        <p:nvPicPr>
          <p:cNvPr id="15362" name="Content Placeholder 5" descr="codeine-syrup_620x350.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691680" y="2996952"/>
            <a:ext cx="6073775" cy="3429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457200" y="274638"/>
            <a:ext cx="8229600" cy="850106"/>
          </a:xfrm>
        </p:spPr>
        <p:txBody>
          <a:bodyPr/>
          <a:lstStyle/>
          <a:p>
            <a:pPr algn="l" eaLnBrk="1" hangingPunct="1"/>
            <a:r>
              <a:rPr lang="en-GB" sz="3200" b="1" dirty="0">
                <a:solidFill>
                  <a:srgbClr val="FFFF00"/>
                </a:solidFill>
                <a:latin typeface="Calibri" charset="0"/>
              </a:rPr>
              <a:t>Pharmacokinetics of Codeine</a:t>
            </a:r>
          </a:p>
        </p:txBody>
      </p:sp>
      <p:sp>
        <p:nvSpPr>
          <p:cNvPr id="26626" name="Rectangle 3"/>
          <p:cNvSpPr>
            <a:spLocks noGrp="1"/>
          </p:cNvSpPr>
          <p:nvPr>
            <p:ph type="body" sz="half" idx="1"/>
          </p:nvPr>
        </p:nvSpPr>
        <p:spPr>
          <a:xfrm>
            <a:off x="457200" y="1163885"/>
            <a:ext cx="8075240" cy="5289451"/>
          </a:xfrm>
        </p:spPr>
        <p:txBody>
          <a:bodyPr/>
          <a:lstStyle/>
          <a:p>
            <a:pPr eaLnBrk="1" hangingPunct="1">
              <a:lnSpc>
                <a:spcPct val="80000"/>
              </a:lnSpc>
              <a:buFont typeface="Arial" charset="0"/>
              <a:buNone/>
            </a:pPr>
            <a:r>
              <a:rPr lang="en-GB" sz="2400" dirty="0">
                <a:latin typeface="Calibri" charset="0"/>
              </a:rPr>
              <a:t>Cytochrome 2D6</a:t>
            </a:r>
          </a:p>
          <a:p>
            <a:pPr eaLnBrk="1" hangingPunct="1">
              <a:lnSpc>
                <a:spcPct val="80000"/>
              </a:lnSpc>
              <a:buFont typeface="Arial" charset="0"/>
              <a:buNone/>
            </a:pPr>
            <a:endParaRPr lang="en-GB" sz="2400" dirty="0">
              <a:latin typeface="Calibri" charset="0"/>
            </a:endParaRPr>
          </a:p>
          <a:p>
            <a:pPr eaLnBrk="1" hangingPunct="1">
              <a:lnSpc>
                <a:spcPct val="80000"/>
              </a:lnSpc>
              <a:buFont typeface="Arial" charset="0"/>
              <a:buNone/>
            </a:pPr>
            <a:r>
              <a:rPr lang="en-GB" sz="2400" dirty="0" smtClean="0">
                <a:latin typeface="Calibri" charset="0"/>
              </a:rPr>
              <a:t>Four different levels of enzyme activity = described:</a:t>
            </a:r>
          </a:p>
          <a:p>
            <a:pPr eaLnBrk="1" hangingPunct="1">
              <a:lnSpc>
                <a:spcPct val="80000"/>
              </a:lnSpc>
              <a:buFont typeface="Arial" charset="0"/>
              <a:buNone/>
            </a:pPr>
            <a:endParaRPr lang="en-GB" sz="2400" dirty="0">
              <a:latin typeface="Calibri" charset="0"/>
            </a:endParaRPr>
          </a:p>
          <a:p>
            <a:pPr eaLnBrk="1" hangingPunct="1">
              <a:lnSpc>
                <a:spcPct val="80000"/>
              </a:lnSpc>
              <a:buFont typeface="Arial" charset="0"/>
              <a:buNone/>
            </a:pPr>
            <a:r>
              <a:rPr lang="en-GB" sz="2400" dirty="0" smtClean="0">
                <a:latin typeface="Calibri" charset="0"/>
              </a:rPr>
              <a:t>Metabolisers:</a:t>
            </a:r>
          </a:p>
          <a:p>
            <a:pPr eaLnBrk="1" hangingPunct="1">
              <a:lnSpc>
                <a:spcPct val="80000"/>
              </a:lnSpc>
              <a:buFont typeface="Arial" charset="0"/>
              <a:buNone/>
            </a:pPr>
            <a:endParaRPr lang="en-GB" sz="2400" dirty="0" smtClean="0">
              <a:latin typeface="Calibri" charset="0"/>
            </a:endParaRPr>
          </a:p>
          <a:p>
            <a:pPr eaLnBrk="1" hangingPunct="1">
              <a:lnSpc>
                <a:spcPct val="80000"/>
              </a:lnSpc>
            </a:pPr>
            <a:r>
              <a:rPr lang="en-GB" sz="2400" dirty="0" smtClean="0">
                <a:latin typeface="Calibri" charset="0"/>
              </a:rPr>
              <a:t>Poor = (PM) =</a:t>
            </a:r>
            <a:r>
              <a:rPr lang="en-GB" sz="2000" dirty="0" smtClean="0">
                <a:latin typeface="Calibri" charset="0"/>
              </a:rPr>
              <a:t> </a:t>
            </a:r>
            <a:r>
              <a:rPr lang="en-GB" sz="2400" dirty="0" smtClean="0">
                <a:latin typeface="Calibri" charset="0"/>
              </a:rPr>
              <a:t>2 defective genes</a:t>
            </a:r>
          </a:p>
          <a:p>
            <a:pPr eaLnBrk="1" hangingPunct="1">
              <a:lnSpc>
                <a:spcPct val="80000"/>
              </a:lnSpc>
            </a:pPr>
            <a:r>
              <a:rPr lang="en-GB" sz="2400" dirty="0" smtClean="0">
                <a:latin typeface="Calibri" charset="0"/>
              </a:rPr>
              <a:t>Intermediate (IM) – 1 defective, </a:t>
            </a:r>
          </a:p>
          <a:p>
            <a:pPr marL="0" indent="0" eaLnBrk="1" hangingPunct="1">
              <a:lnSpc>
                <a:spcPct val="80000"/>
              </a:lnSpc>
              <a:buNone/>
            </a:pPr>
            <a:r>
              <a:rPr lang="en-GB" sz="2400" dirty="0">
                <a:latin typeface="Calibri" charset="0"/>
              </a:rPr>
              <a:t>	</a:t>
            </a:r>
            <a:r>
              <a:rPr lang="en-GB" sz="2400" dirty="0" smtClean="0">
                <a:latin typeface="Calibri" charset="0"/>
              </a:rPr>
              <a:t>		1 normal gene</a:t>
            </a:r>
          </a:p>
          <a:p>
            <a:pPr eaLnBrk="1" hangingPunct="1">
              <a:lnSpc>
                <a:spcPct val="80000"/>
              </a:lnSpc>
            </a:pPr>
            <a:r>
              <a:rPr lang="en-GB" sz="2400" dirty="0" smtClean="0">
                <a:latin typeface="Calibri" charset="0"/>
              </a:rPr>
              <a:t>Extensive  (EM) = the Norm</a:t>
            </a:r>
          </a:p>
          <a:p>
            <a:pPr marL="0" indent="0" eaLnBrk="1" hangingPunct="1">
              <a:lnSpc>
                <a:spcPct val="80000"/>
              </a:lnSpc>
              <a:buNone/>
            </a:pPr>
            <a:r>
              <a:rPr lang="en-GB" sz="2400" dirty="0">
                <a:latin typeface="Calibri" charset="0"/>
              </a:rPr>
              <a:t>	</a:t>
            </a:r>
            <a:r>
              <a:rPr lang="en-GB" sz="2400" dirty="0" smtClean="0">
                <a:latin typeface="Calibri" charset="0"/>
              </a:rPr>
              <a:t>	        = 2 genes of</a:t>
            </a:r>
          </a:p>
          <a:p>
            <a:pPr marL="0" indent="0" eaLnBrk="1" hangingPunct="1">
              <a:lnSpc>
                <a:spcPct val="80000"/>
              </a:lnSpc>
              <a:buNone/>
            </a:pPr>
            <a:r>
              <a:rPr lang="en-GB" sz="2400" dirty="0">
                <a:latin typeface="Calibri" charset="0"/>
              </a:rPr>
              <a:t>	</a:t>
            </a:r>
            <a:r>
              <a:rPr lang="en-GB" sz="2400" dirty="0" smtClean="0">
                <a:latin typeface="Calibri" charset="0"/>
              </a:rPr>
              <a:t>	           normal activity</a:t>
            </a:r>
          </a:p>
          <a:p>
            <a:pPr eaLnBrk="1" hangingPunct="1">
              <a:lnSpc>
                <a:spcPct val="80000"/>
              </a:lnSpc>
            </a:pPr>
            <a:r>
              <a:rPr lang="en-GB" sz="2400" dirty="0" smtClean="0">
                <a:latin typeface="Calibri" charset="0"/>
              </a:rPr>
              <a:t>Ultra-rapid (UM) = gene duplication</a:t>
            </a:r>
          </a:p>
          <a:p>
            <a:pPr marL="0" indent="0" eaLnBrk="1" hangingPunct="1">
              <a:lnSpc>
                <a:spcPct val="80000"/>
              </a:lnSpc>
              <a:buNone/>
            </a:pPr>
            <a:r>
              <a:rPr lang="en-GB" sz="2400" dirty="0">
                <a:latin typeface="Calibri" charset="0"/>
              </a:rPr>
              <a:t>	</a:t>
            </a:r>
            <a:r>
              <a:rPr lang="en-GB" sz="2400" dirty="0" smtClean="0">
                <a:latin typeface="Calibri" charset="0"/>
              </a:rPr>
              <a:t>		(&gt;2 genes)</a:t>
            </a:r>
          </a:p>
          <a:p>
            <a:pPr eaLnBrk="1" hangingPunct="1">
              <a:lnSpc>
                <a:spcPct val="80000"/>
              </a:lnSpc>
              <a:buFont typeface="Arial" charset="0"/>
              <a:buNone/>
            </a:pPr>
            <a:endParaRPr lang="en-GB" sz="2400" dirty="0" smtClean="0">
              <a:latin typeface="Calibri" charset="0"/>
            </a:endParaRPr>
          </a:p>
          <a:p>
            <a:pPr eaLnBrk="1" hangingPunct="1">
              <a:lnSpc>
                <a:spcPct val="80000"/>
              </a:lnSpc>
              <a:buFont typeface="Arial" charset="0"/>
              <a:buNone/>
            </a:pPr>
            <a:endParaRPr lang="en-GB" sz="2400" dirty="0">
              <a:latin typeface="Calibri" charset="0"/>
            </a:endParaRPr>
          </a:p>
          <a:p>
            <a:pPr eaLnBrk="1" hangingPunct="1">
              <a:lnSpc>
                <a:spcPct val="80000"/>
              </a:lnSpc>
              <a:buFont typeface="Arial" charset="0"/>
              <a:buNone/>
            </a:pPr>
            <a:endParaRPr lang="en-GB" sz="2400" dirty="0">
              <a:latin typeface="Calibri" charset="0"/>
            </a:endParaRPr>
          </a:p>
        </p:txBody>
      </p:sp>
      <p:pic>
        <p:nvPicPr>
          <p:cNvPr id="26627" name="Picture 4" descr="ucm115403"/>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a:xfrm>
            <a:off x="5364088" y="2636912"/>
            <a:ext cx="3579813" cy="367188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457200" y="274638"/>
            <a:ext cx="8229600" cy="778098"/>
          </a:xfrm>
        </p:spPr>
        <p:txBody>
          <a:bodyPr/>
          <a:lstStyle/>
          <a:p>
            <a:pPr algn="l" eaLnBrk="1" hangingPunct="1"/>
            <a:r>
              <a:rPr lang="en-GB" sz="3200" b="1" dirty="0">
                <a:solidFill>
                  <a:srgbClr val="FFFF00"/>
                </a:solidFill>
                <a:latin typeface="Calibri" charset="0"/>
              </a:rPr>
              <a:t>Pharmacokinetics of Codeine</a:t>
            </a:r>
          </a:p>
        </p:txBody>
      </p:sp>
      <p:sp>
        <p:nvSpPr>
          <p:cNvPr id="27650" name="Rectangle 3"/>
          <p:cNvSpPr>
            <a:spLocks noGrp="1"/>
          </p:cNvSpPr>
          <p:nvPr>
            <p:ph type="body" idx="1"/>
          </p:nvPr>
        </p:nvSpPr>
        <p:spPr>
          <a:xfrm>
            <a:off x="457200" y="1052736"/>
            <a:ext cx="8229600" cy="5073427"/>
          </a:xfrm>
        </p:spPr>
        <p:txBody>
          <a:bodyPr/>
          <a:lstStyle/>
          <a:p>
            <a:pPr eaLnBrk="1" hangingPunct="1">
              <a:lnSpc>
                <a:spcPct val="90000"/>
              </a:lnSpc>
              <a:buFont typeface="Arial" charset="0"/>
              <a:buNone/>
            </a:pPr>
            <a:r>
              <a:rPr lang="en-GB" sz="2400" b="1" dirty="0" smtClean="0">
                <a:latin typeface="Calibri" charset="0"/>
              </a:rPr>
              <a:t>UK (Caucasian):</a:t>
            </a:r>
            <a:endParaRPr lang="en-GB" sz="2400" b="1" dirty="0">
              <a:latin typeface="Calibri" charset="0"/>
            </a:endParaRPr>
          </a:p>
          <a:p>
            <a:pPr eaLnBrk="1" hangingPunct="1">
              <a:lnSpc>
                <a:spcPct val="90000"/>
              </a:lnSpc>
            </a:pPr>
            <a:r>
              <a:rPr lang="en-GB" sz="2400" b="1" dirty="0">
                <a:latin typeface="Calibri" charset="0"/>
              </a:rPr>
              <a:t>7% </a:t>
            </a:r>
            <a:r>
              <a:rPr lang="en-GB" sz="2400" b="1" dirty="0" smtClean="0">
                <a:latin typeface="Calibri" charset="0"/>
              </a:rPr>
              <a:t>= Poor metabolisers</a:t>
            </a:r>
          </a:p>
          <a:p>
            <a:pPr eaLnBrk="1" hangingPunct="1">
              <a:lnSpc>
                <a:spcPct val="90000"/>
              </a:lnSpc>
            </a:pPr>
            <a:r>
              <a:rPr lang="en-GB" sz="2400" b="1" dirty="0" smtClean="0">
                <a:latin typeface="Calibri" charset="0"/>
              </a:rPr>
              <a:t>0.03% = Ultra rapid metabolisers</a:t>
            </a:r>
          </a:p>
          <a:p>
            <a:pPr marL="0" indent="0" eaLnBrk="1" hangingPunct="1">
              <a:lnSpc>
                <a:spcPct val="90000"/>
              </a:lnSpc>
              <a:buNone/>
            </a:pPr>
            <a:endParaRPr lang="en-GB" sz="2400" b="1" dirty="0">
              <a:latin typeface="Calibri" charset="0"/>
            </a:endParaRPr>
          </a:p>
          <a:p>
            <a:pPr eaLnBrk="1" hangingPunct="1">
              <a:lnSpc>
                <a:spcPct val="90000"/>
              </a:lnSpc>
            </a:pPr>
            <a:r>
              <a:rPr lang="en-GB" sz="2400" b="1" dirty="0" smtClean="0">
                <a:latin typeface="Calibri" charset="0"/>
              </a:rPr>
              <a:t>Substantial minority receive no effective analgesia from Codeine</a:t>
            </a:r>
          </a:p>
          <a:p>
            <a:pPr marL="0" indent="0" eaLnBrk="1" hangingPunct="1">
              <a:lnSpc>
                <a:spcPct val="90000"/>
              </a:lnSpc>
              <a:buNone/>
            </a:pPr>
            <a:endParaRPr lang="en-GB" sz="2400" b="1" dirty="0">
              <a:latin typeface="Calibri" charset="0"/>
            </a:endParaRPr>
          </a:p>
          <a:p>
            <a:pPr eaLnBrk="1" hangingPunct="1">
              <a:lnSpc>
                <a:spcPct val="90000"/>
              </a:lnSpc>
            </a:pPr>
            <a:r>
              <a:rPr lang="en-GB" sz="2400" b="1" dirty="0" smtClean="0">
                <a:latin typeface="Calibri" charset="0"/>
              </a:rPr>
              <a:t>Small </a:t>
            </a:r>
            <a:r>
              <a:rPr lang="en-GB" sz="2400" b="1" dirty="0">
                <a:latin typeface="Calibri" charset="0"/>
              </a:rPr>
              <a:t>percentage at risk of excessive plasma morphine concentrations with standard oral dose regimes</a:t>
            </a:r>
            <a:r>
              <a:rPr lang="en-GB" sz="2400" b="1" dirty="0" smtClean="0">
                <a:latin typeface="Calibri" charset="0"/>
              </a:rPr>
              <a:t>.</a:t>
            </a:r>
          </a:p>
          <a:p>
            <a:pPr marL="0" indent="0" eaLnBrk="1" hangingPunct="1">
              <a:lnSpc>
                <a:spcPct val="90000"/>
              </a:lnSpc>
              <a:buNone/>
            </a:pPr>
            <a:endParaRPr lang="en-GB" sz="2400" dirty="0" smtClean="0">
              <a:latin typeface="Calibri" charset="0"/>
            </a:endParaRPr>
          </a:p>
          <a:p>
            <a:pPr marL="0" indent="0" eaLnBrk="1" hangingPunct="1">
              <a:lnSpc>
                <a:spcPct val="90000"/>
              </a:lnSpc>
              <a:buNone/>
            </a:pPr>
            <a:endParaRPr lang="en-GB" sz="2400" dirty="0">
              <a:latin typeface="Calibri" charset="0"/>
            </a:endParaRPr>
          </a:p>
          <a:p>
            <a:pPr eaLnBrk="1" hangingPunct="1">
              <a:lnSpc>
                <a:spcPct val="90000"/>
              </a:lnSpc>
            </a:pPr>
            <a:r>
              <a:rPr lang="en-GB" sz="2400" dirty="0" smtClean="0">
                <a:latin typeface="Calibri" charset="0"/>
              </a:rPr>
              <a:t>Ethiopians = 29%  Ultra rapid metabolisers</a:t>
            </a:r>
          </a:p>
          <a:p>
            <a:pPr eaLnBrk="1" hangingPunct="1">
              <a:lnSpc>
                <a:spcPct val="90000"/>
              </a:lnSpc>
            </a:pPr>
            <a:r>
              <a:rPr lang="en-GB" sz="2400" dirty="0" smtClean="0">
                <a:latin typeface="Calibri" charset="0"/>
              </a:rPr>
              <a:t>Saudis = 21% Ultra rapid metabolisers</a:t>
            </a:r>
            <a:endParaRPr lang="en-GB" sz="2400" dirty="0">
              <a:latin typeface="Calibri"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p:cNvSpPr>
          <p:nvPr>
            <p:ph type="title"/>
          </p:nvPr>
        </p:nvSpPr>
        <p:spPr>
          <a:xfrm>
            <a:off x="457200" y="274638"/>
            <a:ext cx="8229600" cy="634082"/>
          </a:xfrm>
        </p:spPr>
        <p:txBody>
          <a:bodyPr/>
          <a:lstStyle/>
          <a:p>
            <a:pPr algn="l" eaLnBrk="1" hangingPunct="1"/>
            <a:r>
              <a:rPr lang="en-GB" sz="2400" b="1" dirty="0">
                <a:solidFill>
                  <a:srgbClr val="FFFF00"/>
                </a:solidFill>
                <a:latin typeface="Calibri" charset="0"/>
              </a:rPr>
              <a:t>Codeine </a:t>
            </a:r>
            <a:br>
              <a:rPr lang="en-GB" sz="2400" b="1" dirty="0">
                <a:solidFill>
                  <a:srgbClr val="FFFF00"/>
                </a:solidFill>
                <a:latin typeface="Calibri" charset="0"/>
              </a:rPr>
            </a:br>
            <a:r>
              <a:rPr lang="en-GB" sz="2400" b="1" dirty="0">
                <a:solidFill>
                  <a:srgbClr val="FFFF00"/>
                </a:solidFill>
                <a:latin typeface="Calibri" charset="0"/>
              </a:rPr>
              <a:t>Adverse Case reports</a:t>
            </a:r>
          </a:p>
        </p:txBody>
      </p:sp>
      <p:sp>
        <p:nvSpPr>
          <p:cNvPr id="30722" name="Rectangle 9"/>
          <p:cNvSpPr>
            <a:spLocks noGrp="1"/>
          </p:cNvSpPr>
          <p:nvPr>
            <p:ph sz="half" idx="2"/>
          </p:nvPr>
        </p:nvSpPr>
        <p:spPr>
          <a:xfrm>
            <a:off x="468313" y="980728"/>
            <a:ext cx="8352159" cy="5616922"/>
          </a:xfrm>
        </p:spPr>
        <p:txBody>
          <a:bodyPr/>
          <a:lstStyle/>
          <a:p>
            <a:pPr eaLnBrk="1" hangingPunct="1">
              <a:buFont typeface="Arial" charset="0"/>
              <a:buNone/>
            </a:pPr>
            <a:r>
              <a:rPr lang="en-GB" sz="2200" b="1" dirty="0" smtClean="0">
                <a:latin typeface="Calibri" charset="0"/>
              </a:rPr>
              <a:t>Letter </a:t>
            </a:r>
            <a:r>
              <a:rPr lang="en-GB" sz="2200" b="1" dirty="0">
                <a:latin typeface="Calibri" charset="0"/>
              </a:rPr>
              <a:t>to the </a:t>
            </a:r>
            <a:r>
              <a:rPr lang="en-GB" sz="2200" b="1" dirty="0" smtClean="0">
                <a:latin typeface="Calibri" charset="0"/>
              </a:rPr>
              <a:t>editor:</a:t>
            </a:r>
          </a:p>
          <a:p>
            <a:pPr eaLnBrk="1" hangingPunct="1">
              <a:buFont typeface="Arial" charset="0"/>
              <a:buNone/>
            </a:pPr>
            <a:endParaRPr lang="en-GB" sz="2200" b="1" dirty="0">
              <a:latin typeface="Calibri" charset="0"/>
            </a:endParaRPr>
          </a:p>
          <a:p>
            <a:pPr eaLnBrk="1" hangingPunct="1"/>
            <a:r>
              <a:rPr lang="en-GB" sz="2200" dirty="0">
                <a:latin typeface="Calibri" charset="0"/>
              </a:rPr>
              <a:t>2 years </a:t>
            </a:r>
            <a:r>
              <a:rPr lang="en-GB" sz="2200" dirty="0" smtClean="0">
                <a:latin typeface="Calibri" charset="0"/>
              </a:rPr>
              <a:t>old             13kg</a:t>
            </a:r>
          </a:p>
          <a:p>
            <a:pPr marL="0" indent="0" eaLnBrk="1" hangingPunct="1">
              <a:buNone/>
            </a:pPr>
            <a:r>
              <a:rPr lang="en-GB" sz="2200" dirty="0">
                <a:latin typeface="Calibri" charset="0"/>
              </a:rPr>
              <a:t> </a:t>
            </a:r>
            <a:r>
              <a:rPr lang="en-GB" sz="2200" dirty="0" smtClean="0">
                <a:latin typeface="Calibri" charset="0"/>
              </a:rPr>
              <a:t>     OSA </a:t>
            </a:r>
            <a:r>
              <a:rPr lang="en-GB" sz="2200" dirty="0">
                <a:latin typeface="Calibri" charset="0"/>
              </a:rPr>
              <a:t>(sleep study proven)      </a:t>
            </a:r>
            <a:endParaRPr lang="en-GB" sz="2200" dirty="0" smtClean="0">
              <a:latin typeface="Calibri" charset="0"/>
            </a:endParaRPr>
          </a:p>
          <a:p>
            <a:pPr marL="0" indent="0" eaLnBrk="1" hangingPunct="1">
              <a:buNone/>
            </a:pPr>
            <a:r>
              <a:rPr lang="en-GB" sz="2200" dirty="0">
                <a:latin typeface="Calibri" charset="0"/>
              </a:rPr>
              <a:t> </a:t>
            </a:r>
            <a:r>
              <a:rPr lang="en-GB" sz="2200" dirty="0" smtClean="0">
                <a:latin typeface="Calibri" charset="0"/>
              </a:rPr>
              <a:t>     Adenotonsillectomy</a:t>
            </a:r>
            <a:endParaRPr lang="en-GB" sz="2200" dirty="0">
              <a:latin typeface="Calibri" charset="0"/>
            </a:endParaRPr>
          </a:p>
          <a:p>
            <a:pPr marL="0" indent="0" eaLnBrk="1" hangingPunct="1">
              <a:buNone/>
            </a:pPr>
            <a:endParaRPr lang="en-GB" sz="2200" dirty="0">
              <a:latin typeface="Calibri" charset="0"/>
            </a:endParaRPr>
          </a:p>
          <a:p>
            <a:pPr marL="0" indent="0" eaLnBrk="1" hangingPunct="1">
              <a:buNone/>
            </a:pPr>
            <a:r>
              <a:rPr lang="en-GB" sz="2200" dirty="0" smtClean="0">
                <a:latin typeface="Calibri" charset="0"/>
              </a:rPr>
              <a:t>      Day Case discharge :</a:t>
            </a:r>
          </a:p>
          <a:p>
            <a:pPr marL="0" indent="0" eaLnBrk="1" hangingPunct="1">
              <a:buNone/>
            </a:pPr>
            <a:r>
              <a:rPr lang="en-GB" sz="2200" dirty="0" smtClean="0">
                <a:latin typeface="Calibri" charset="0"/>
              </a:rPr>
              <a:t>      On  </a:t>
            </a:r>
            <a:r>
              <a:rPr lang="en-GB" sz="2200" dirty="0">
                <a:latin typeface="Calibri" charset="0"/>
              </a:rPr>
              <a:t>regular paracetamol and codeine 10-12.5mg 4-6 </a:t>
            </a:r>
            <a:r>
              <a:rPr lang="en-GB" sz="2200" dirty="0" smtClean="0">
                <a:latin typeface="Calibri" charset="0"/>
              </a:rPr>
              <a:t>hrly as needed</a:t>
            </a:r>
          </a:p>
          <a:p>
            <a:pPr marL="0" indent="0" eaLnBrk="1" hangingPunct="1">
              <a:buNone/>
            </a:pPr>
            <a:endParaRPr lang="en-GB" sz="2200" dirty="0">
              <a:latin typeface="Calibri" charset="0"/>
            </a:endParaRPr>
          </a:p>
          <a:p>
            <a:pPr marL="0" indent="0" eaLnBrk="1" hangingPunct="1">
              <a:buNone/>
            </a:pPr>
            <a:r>
              <a:rPr lang="en-GB" sz="2200" dirty="0" smtClean="0">
                <a:latin typeface="Calibri" charset="0"/>
              </a:rPr>
              <a:t>      Day </a:t>
            </a:r>
            <a:r>
              <a:rPr lang="en-GB" sz="2200" dirty="0">
                <a:latin typeface="Calibri" charset="0"/>
              </a:rPr>
              <a:t>1 post op developed temperature + </a:t>
            </a:r>
            <a:r>
              <a:rPr lang="en-GB" sz="2200" dirty="0" smtClean="0">
                <a:latin typeface="Calibri" charset="0"/>
              </a:rPr>
              <a:t>wheeze</a:t>
            </a:r>
          </a:p>
          <a:p>
            <a:pPr marL="0" indent="0" eaLnBrk="1" hangingPunct="1">
              <a:buNone/>
            </a:pPr>
            <a:endParaRPr lang="en-GB" sz="2200" dirty="0">
              <a:latin typeface="Calibri" charset="0"/>
            </a:endParaRPr>
          </a:p>
          <a:p>
            <a:pPr marL="0" indent="0" eaLnBrk="1" hangingPunct="1">
              <a:buNone/>
            </a:pPr>
            <a:r>
              <a:rPr lang="en-GB" sz="2200" dirty="0" smtClean="0">
                <a:latin typeface="Calibri" charset="0"/>
              </a:rPr>
              <a:t>      Found </a:t>
            </a:r>
            <a:r>
              <a:rPr lang="en-GB" sz="2200" dirty="0">
                <a:latin typeface="Calibri" charset="0"/>
              </a:rPr>
              <a:t>dead </a:t>
            </a:r>
            <a:r>
              <a:rPr lang="en-GB" sz="2200" dirty="0" smtClean="0">
                <a:latin typeface="Calibri" charset="0"/>
              </a:rPr>
              <a:t>9AM on 2</a:t>
            </a:r>
            <a:r>
              <a:rPr lang="en-GB" sz="2200" baseline="30000" dirty="0" smtClean="0">
                <a:latin typeface="Calibri" charset="0"/>
              </a:rPr>
              <a:t>nd</a:t>
            </a:r>
            <a:r>
              <a:rPr lang="en-GB" sz="2200" dirty="0" smtClean="0">
                <a:latin typeface="Calibri" charset="0"/>
              </a:rPr>
              <a:t> </a:t>
            </a:r>
            <a:r>
              <a:rPr lang="en-GB" sz="2200" dirty="0">
                <a:latin typeface="Calibri" charset="0"/>
              </a:rPr>
              <a:t>morning post </a:t>
            </a:r>
            <a:r>
              <a:rPr lang="en-GB" sz="2200" dirty="0" smtClean="0">
                <a:latin typeface="Calibri" charset="0"/>
              </a:rPr>
              <a:t>surgery</a:t>
            </a:r>
          </a:p>
          <a:p>
            <a:pPr marL="0" indent="0" eaLnBrk="1" hangingPunct="1">
              <a:buNone/>
            </a:pPr>
            <a:endParaRPr lang="en-GB" sz="2200" dirty="0">
              <a:latin typeface="Calibri" charset="0"/>
            </a:endParaRPr>
          </a:p>
        </p:txBody>
      </p:sp>
      <p:pic>
        <p:nvPicPr>
          <p:cNvPr id="17412"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638" y="188913"/>
            <a:ext cx="4608512" cy="108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413"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4663" y="1341438"/>
            <a:ext cx="4465637" cy="363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p:cNvSpPr>
          <p:nvPr>
            <p:ph type="title"/>
          </p:nvPr>
        </p:nvSpPr>
        <p:spPr>
          <a:xfrm>
            <a:off x="457200" y="274638"/>
            <a:ext cx="8229600" cy="634082"/>
          </a:xfrm>
        </p:spPr>
        <p:txBody>
          <a:bodyPr/>
          <a:lstStyle/>
          <a:p>
            <a:pPr algn="l" eaLnBrk="1" hangingPunct="1"/>
            <a:r>
              <a:rPr lang="en-GB" sz="2400" b="1" dirty="0">
                <a:solidFill>
                  <a:srgbClr val="FFFF00"/>
                </a:solidFill>
                <a:latin typeface="Calibri" charset="0"/>
              </a:rPr>
              <a:t>Codeine </a:t>
            </a:r>
            <a:br>
              <a:rPr lang="en-GB" sz="2400" b="1" dirty="0">
                <a:solidFill>
                  <a:srgbClr val="FFFF00"/>
                </a:solidFill>
                <a:latin typeface="Calibri" charset="0"/>
              </a:rPr>
            </a:br>
            <a:r>
              <a:rPr lang="en-GB" sz="2400" b="1" dirty="0">
                <a:solidFill>
                  <a:srgbClr val="FFFF00"/>
                </a:solidFill>
                <a:latin typeface="Calibri" charset="0"/>
              </a:rPr>
              <a:t>Adverse Case reports</a:t>
            </a:r>
          </a:p>
        </p:txBody>
      </p:sp>
      <p:sp>
        <p:nvSpPr>
          <p:cNvPr id="30722" name="Rectangle 9"/>
          <p:cNvSpPr>
            <a:spLocks noGrp="1"/>
          </p:cNvSpPr>
          <p:nvPr>
            <p:ph sz="half" idx="2"/>
          </p:nvPr>
        </p:nvSpPr>
        <p:spPr>
          <a:xfrm>
            <a:off x="468313" y="980728"/>
            <a:ext cx="8352159" cy="5616922"/>
          </a:xfrm>
        </p:spPr>
        <p:txBody>
          <a:bodyPr/>
          <a:lstStyle/>
          <a:p>
            <a:pPr eaLnBrk="1" hangingPunct="1">
              <a:buFont typeface="Arial" charset="0"/>
              <a:buNone/>
            </a:pPr>
            <a:r>
              <a:rPr lang="en-GB" sz="2200" b="1" dirty="0" smtClean="0">
                <a:latin typeface="Calibri" charset="0"/>
              </a:rPr>
              <a:t>Letter </a:t>
            </a:r>
            <a:r>
              <a:rPr lang="en-GB" sz="2200" b="1" dirty="0">
                <a:latin typeface="Calibri" charset="0"/>
              </a:rPr>
              <a:t>to the </a:t>
            </a:r>
            <a:r>
              <a:rPr lang="en-GB" sz="2200" b="1" dirty="0" smtClean="0">
                <a:latin typeface="Calibri" charset="0"/>
              </a:rPr>
              <a:t>editor:</a:t>
            </a:r>
          </a:p>
          <a:p>
            <a:pPr marL="0" indent="0" eaLnBrk="1" hangingPunct="1">
              <a:buNone/>
            </a:pPr>
            <a:endParaRPr lang="en-GB" sz="2200" dirty="0">
              <a:latin typeface="Calibri" charset="0"/>
            </a:endParaRPr>
          </a:p>
          <a:p>
            <a:pPr eaLnBrk="1" hangingPunct="1">
              <a:buFont typeface="Arial" charset="0"/>
              <a:buNone/>
            </a:pPr>
            <a:r>
              <a:rPr lang="en-GB" sz="2200" dirty="0">
                <a:latin typeface="Calibri" charset="0"/>
              </a:rPr>
              <a:t>At post mortem</a:t>
            </a:r>
            <a:r>
              <a:rPr lang="en-GB" sz="2200" dirty="0" smtClean="0">
                <a:latin typeface="Calibri" charset="0"/>
              </a:rPr>
              <a:t>:</a:t>
            </a:r>
            <a:endParaRPr lang="en-GB" sz="2200" dirty="0">
              <a:latin typeface="Calibri" charset="0"/>
            </a:endParaRPr>
          </a:p>
          <a:p>
            <a:pPr eaLnBrk="1" hangingPunct="1"/>
            <a:r>
              <a:rPr lang="en-GB" sz="2200" dirty="0">
                <a:latin typeface="Calibri" charset="0"/>
              </a:rPr>
              <a:t>Evidence of aspiration + </a:t>
            </a:r>
            <a:r>
              <a:rPr lang="en-GB" sz="2200" dirty="0" smtClean="0">
                <a:latin typeface="Calibri" charset="0"/>
              </a:rPr>
              <a:t>bilateral consolidation (bronchopneumonia)</a:t>
            </a:r>
            <a:endParaRPr lang="en-GB" sz="2200" dirty="0">
              <a:latin typeface="Calibri" charset="0"/>
            </a:endParaRPr>
          </a:p>
          <a:p>
            <a:pPr eaLnBrk="1" hangingPunct="1"/>
            <a:r>
              <a:rPr lang="en-GB" sz="2200" dirty="0">
                <a:latin typeface="Calibri" charset="0"/>
              </a:rPr>
              <a:t>Blood morphine level = 32 ng/ml  </a:t>
            </a:r>
            <a:endParaRPr lang="en-GB" sz="2200" dirty="0" smtClean="0">
              <a:latin typeface="Calibri" charset="0"/>
            </a:endParaRPr>
          </a:p>
          <a:p>
            <a:pPr eaLnBrk="1" hangingPunct="1"/>
            <a:r>
              <a:rPr lang="en-GB" sz="2200" dirty="0">
                <a:latin typeface="Calibri" charset="0"/>
              </a:rPr>
              <a:t>C</a:t>
            </a:r>
            <a:r>
              <a:rPr lang="en-GB" sz="2200" dirty="0" smtClean="0">
                <a:latin typeface="Calibri" charset="0"/>
              </a:rPr>
              <a:t>odeine </a:t>
            </a:r>
            <a:r>
              <a:rPr lang="en-GB" sz="2200" dirty="0">
                <a:latin typeface="Calibri" charset="0"/>
              </a:rPr>
              <a:t>= 0.7mg/</a:t>
            </a:r>
            <a:r>
              <a:rPr lang="en-GB" sz="2200" dirty="0" smtClean="0">
                <a:latin typeface="Calibri" charset="0"/>
              </a:rPr>
              <a:t>l</a:t>
            </a:r>
          </a:p>
          <a:p>
            <a:pPr eaLnBrk="1" hangingPunct="1"/>
            <a:endParaRPr lang="en-GB" sz="2200" dirty="0">
              <a:latin typeface="Calibri" charset="0"/>
            </a:endParaRPr>
          </a:p>
          <a:p>
            <a:pPr marL="0" indent="0" eaLnBrk="1" hangingPunct="1">
              <a:buNone/>
            </a:pPr>
            <a:r>
              <a:rPr lang="en-GB" sz="2200" dirty="0" smtClean="0">
                <a:latin typeface="Calibri" charset="0"/>
              </a:rPr>
              <a:t>(Serum morphine concentrations &gt;20ng/ml = associated with respiratory depression in young children)</a:t>
            </a:r>
          </a:p>
          <a:p>
            <a:pPr marL="0" indent="0" eaLnBrk="1" hangingPunct="1">
              <a:buNone/>
            </a:pPr>
            <a:endParaRPr lang="en-GB" sz="2200" dirty="0">
              <a:latin typeface="Calibri" charset="0"/>
            </a:endParaRPr>
          </a:p>
          <a:p>
            <a:pPr eaLnBrk="1" hangingPunct="1"/>
            <a:r>
              <a:rPr lang="en-GB" sz="2200" dirty="0">
                <a:latin typeface="Calibri" charset="0"/>
              </a:rPr>
              <a:t>CYP2D6 Genotyping = Functional duplication of CYP2D6 =Ultra rapid metaboliser</a:t>
            </a:r>
            <a:endParaRPr lang="en-GB" sz="1600" dirty="0">
              <a:latin typeface="Calibri" charset="0"/>
            </a:endParaRPr>
          </a:p>
        </p:txBody>
      </p:sp>
      <p:pic>
        <p:nvPicPr>
          <p:cNvPr id="17412"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638" y="188913"/>
            <a:ext cx="4608512" cy="108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413"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4663" y="1341438"/>
            <a:ext cx="4465637" cy="363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806994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457200" y="274638"/>
            <a:ext cx="8229600" cy="850900"/>
          </a:xfrm>
        </p:spPr>
        <p:txBody>
          <a:bodyPr/>
          <a:lstStyle/>
          <a:p>
            <a:pPr algn="l" eaLnBrk="1" hangingPunct="1"/>
            <a:r>
              <a:rPr lang="en-GB" sz="2400" b="1" dirty="0">
                <a:solidFill>
                  <a:srgbClr val="FFFF00"/>
                </a:solidFill>
                <a:latin typeface="Calibri" charset="0"/>
              </a:rPr>
              <a:t>Codeine </a:t>
            </a:r>
            <a:br>
              <a:rPr lang="en-GB" sz="2400" b="1" dirty="0">
                <a:solidFill>
                  <a:srgbClr val="FFFF00"/>
                </a:solidFill>
                <a:latin typeface="Calibri" charset="0"/>
              </a:rPr>
            </a:br>
            <a:r>
              <a:rPr lang="en-GB" sz="2400" b="1" dirty="0">
                <a:solidFill>
                  <a:srgbClr val="FFFF00"/>
                </a:solidFill>
                <a:latin typeface="Calibri" charset="0"/>
              </a:rPr>
              <a:t>Adverse Case reports</a:t>
            </a:r>
          </a:p>
        </p:txBody>
      </p:sp>
      <p:pic>
        <p:nvPicPr>
          <p:cNvPr id="31746" name="Picture 3"/>
          <p:cNvPicPr>
            <a:picLocks noGrp="1" noChangeAspect="1" noChangeArrowheads="1"/>
          </p:cNvPicPr>
          <p:nvPr>
            <p:ph type="body" sz="half" idx="1"/>
          </p:nvPr>
        </p:nvPicPr>
        <p:blipFill>
          <a:blip r:embed="rId2" cstate="email">
            <a:extLst>
              <a:ext uri="{28A0092B-C50C-407E-A947-70E740481C1C}">
                <a14:useLocalDpi xmlns:a14="http://schemas.microsoft.com/office/drawing/2010/main" xmlns="" val="0"/>
              </a:ext>
            </a:extLst>
          </a:blip>
          <a:srcRect/>
          <a:stretch>
            <a:fillRect/>
          </a:stretch>
        </p:blipFill>
        <p:spPr>
          <a:xfrm>
            <a:off x="3779912" y="404813"/>
            <a:ext cx="5040238" cy="1326141"/>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747" name="Rectangle 4"/>
          <p:cNvSpPr>
            <a:spLocks noGrp="1"/>
          </p:cNvSpPr>
          <p:nvPr>
            <p:ph sz="half" idx="2"/>
          </p:nvPr>
        </p:nvSpPr>
        <p:spPr>
          <a:xfrm>
            <a:off x="468313" y="1052736"/>
            <a:ext cx="8218487" cy="5544915"/>
          </a:xfrm>
        </p:spPr>
        <p:txBody>
          <a:bodyPr/>
          <a:lstStyle/>
          <a:p>
            <a:pPr eaLnBrk="1" hangingPunct="1">
              <a:buFont typeface="Arial" charset="0"/>
              <a:buNone/>
            </a:pPr>
            <a:r>
              <a:rPr lang="en-GB" sz="2400" b="1" dirty="0">
                <a:latin typeface="Calibri" charset="0"/>
              </a:rPr>
              <a:t>Pediatrics (April 2012)</a:t>
            </a:r>
          </a:p>
          <a:p>
            <a:pPr eaLnBrk="1" hangingPunct="1">
              <a:buFont typeface="Arial" charset="0"/>
              <a:buNone/>
            </a:pPr>
            <a:endParaRPr lang="en-GB" sz="2000" b="1" dirty="0">
              <a:latin typeface="Calibri" charset="0"/>
            </a:endParaRPr>
          </a:p>
          <a:p>
            <a:pPr eaLnBrk="1" hangingPunct="1">
              <a:buFont typeface="Arial" charset="0"/>
              <a:buNone/>
            </a:pPr>
            <a:r>
              <a:rPr lang="en-GB" sz="2000" dirty="0">
                <a:latin typeface="Calibri" charset="0"/>
              </a:rPr>
              <a:t>Case series </a:t>
            </a:r>
            <a:r>
              <a:rPr lang="en-GB" sz="2000" dirty="0" smtClean="0">
                <a:latin typeface="Calibri" charset="0"/>
              </a:rPr>
              <a:t> of 3 additional cases of fatal or life threatening episodes in children who had received codeine after Adenotonsillectomy</a:t>
            </a:r>
            <a:endParaRPr lang="en-GB" sz="2000" dirty="0">
              <a:latin typeface="Calibri" charset="0"/>
            </a:endParaRPr>
          </a:p>
          <a:p>
            <a:pPr eaLnBrk="1" hangingPunct="1">
              <a:buFont typeface="Arial" charset="0"/>
              <a:buNone/>
            </a:pPr>
            <a:endParaRPr lang="en-GB" sz="2200" dirty="0">
              <a:solidFill>
                <a:srgbClr val="99CCFF"/>
              </a:solidFill>
              <a:latin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793922705"/>
              </p:ext>
            </p:extLst>
          </p:nvPr>
        </p:nvGraphicFramePr>
        <p:xfrm>
          <a:off x="539552" y="2636911"/>
          <a:ext cx="8352928" cy="3937181"/>
        </p:xfrm>
        <a:graphic>
          <a:graphicData uri="http://schemas.openxmlformats.org/drawingml/2006/table">
            <a:tbl>
              <a:tblPr firstRow="1" bandRow="1">
                <a:tableStyleId>{5C22544A-7EE6-4342-B048-85BDC9FD1C3A}</a:tableStyleId>
              </a:tblPr>
              <a:tblGrid>
                <a:gridCol w="928102"/>
                <a:gridCol w="1141650"/>
                <a:gridCol w="1112315"/>
                <a:gridCol w="1569138"/>
                <a:gridCol w="1302751"/>
                <a:gridCol w="786804"/>
                <a:gridCol w="1512168"/>
              </a:tblGrid>
              <a:tr h="770384">
                <a:tc>
                  <a:txBody>
                    <a:bodyPr/>
                    <a:lstStyle/>
                    <a:p>
                      <a:r>
                        <a:rPr lang="en-US" dirty="0" smtClean="0"/>
                        <a:t>Age</a:t>
                      </a:r>
                    </a:p>
                    <a:p>
                      <a:r>
                        <a:rPr lang="en-US" dirty="0" smtClean="0"/>
                        <a:t> </a:t>
                      </a:r>
                    </a:p>
                    <a:p>
                      <a:r>
                        <a:rPr lang="en-US" dirty="0" smtClean="0"/>
                        <a:t>Weight </a:t>
                      </a:r>
                      <a:endParaRPr lang="en-US" dirty="0"/>
                    </a:p>
                  </a:txBody>
                  <a:tcPr/>
                </a:tc>
                <a:tc>
                  <a:txBody>
                    <a:bodyPr/>
                    <a:lstStyle/>
                    <a:p>
                      <a:r>
                        <a:rPr lang="en-US" dirty="0" smtClean="0"/>
                        <a:t>Condition</a:t>
                      </a:r>
                      <a:endParaRPr lang="en-US" dirty="0"/>
                    </a:p>
                  </a:txBody>
                  <a:tcPr/>
                </a:tc>
                <a:tc>
                  <a:txBody>
                    <a:bodyPr/>
                    <a:lstStyle/>
                    <a:p>
                      <a:r>
                        <a:rPr lang="en-US" dirty="0" smtClean="0"/>
                        <a:t>Ethnicity</a:t>
                      </a:r>
                      <a:endParaRPr lang="en-US" dirty="0"/>
                    </a:p>
                  </a:txBody>
                  <a:tcPr/>
                </a:tc>
                <a:tc>
                  <a:txBody>
                    <a:bodyPr/>
                    <a:lstStyle/>
                    <a:p>
                      <a:r>
                        <a:rPr lang="en-US" dirty="0" smtClean="0"/>
                        <a:t>Doses</a:t>
                      </a:r>
                      <a:r>
                        <a:rPr lang="en-US" baseline="0" dirty="0" smtClean="0"/>
                        <a:t> codeine </a:t>
                      </a:r>
                      <a:r>
                        <a:rPr lang="en-US" dirty="0" smtClean="0"/>
                        <a:t> received</a:t>
                      </a:r>
                      <a:endParaRPr lang="en-US" dirty="0"/>
                    </a:p>
                  </a:txBody>
                  <a:tcPr/>
                </a:tc>
                <a:tc>
                  <a:txBody>
                    <a:bodyPr/>
                    <a:lstStyle/>
                    <a:p>
                      <a:r>
                        <a:rPr lang="en-US" dirty="0" smtClean="0"/>
                        <a:t>Blood</a:t>
                      </a:r>
                      <a:r>
                        <a:rPr lang="en-US" baseline="0" dirty="0" smtClean="0"/>
                        <a:t>  morphine levels</a:t>
                      </a:r>
                      <a:endParaRPr lang="en-US" dirty="0"/>
                    </a:p>
                  </a:txBody>
                  <a:tcPr/>
                </a:tc>
                <a:tc>
                  <a:txBody>
                    <a:bodyPr/>
                    <a:lstStyle/>
                    <a:p>
                      <a:r>
                        <a:rPr lang="en-US" dirty="0" smtClean="0"/>
                        <a:t>Geno -  type</a:t>
                      </a:r>
                      <a:endParaRPr lang="en-US" dirty="0"/>
                    </a:p>
                  </a:txBody>
                  <a:tcPr/>
                </a:tc>
                <a:tc>
                  <a:txBody>
                    <a:bodyPr/>
                    <a:lstStyle/>
                    <a:p>
                      <a:r>
                        <a:rPr lang="en-US" dirty="0" smtClean="0"/>
                        <a:t>Outcome</a:t>
                      </a:r>
                      <a:endParaRPr lang="en-US" dirty="0"/>
                    </a:p>
                  </a:txBody>
                  <a:tcPr/>
                </a:tc>
              </a:tr>
              <a:tr h="917031">
                <a:tc>
                  <a:txBody>
                    <a:bodyPr/>
                    <a:lstStyle/>
                    <a:p>
                      <a:r>
                        <a:rPr lang="en-US" dirty="0" smtClean="0"/>
                        <a:t>4</a:t>
                      </a:r>
                      <a:r>
                        <a:rPr lang="en-US" baseline="0" dirty="0" smtClean="0"/>
                        <a:t> years </a:t>
                      </a:r>
                    </a:p>
                    <a:p>
                      <a:r>
                        <a:rPr lang="en-US" baseline="0" dirty="0" smtClean="0"/>
                        <a:t>28kg Obese</a:t>
                      </a:r>
                      <a:endParaRPr lang="en-US" dirty="0"/>
                    </a:p>
                  </a:txBody>
                  <a:tcPr/>
                </a:tc>
                <a:tc>
                  <a:txBody>
                    <a:bodyPr/>
                    <a:lstStyle/>
                    <a:p>
                      <a:r>
                        <a:rPr lang="en-US" dirty="0" smtClean="0"/>
                        <a:t>“OSAS”</a:t>
                      </a:r>
                      <a:endParaRPr lang="en-US" dirty="0"/>
                    </a:p>
                  </a:txBody>
                  <a:tcPr/>
                </a:tc>
                <a:tc>
                  <a:txBody>
                    <a:bodyPr/>
                    <a:lstStyle/>
                    <a:p>
                      <a:r>
                        <a:rPr lang="en-US" dirty="0" smtClean="0"/>
                        <a:t>Inuit</a:t>
                      </a:r>
                      <a:r>
                        <a:rPr lang="en-US" baseline="0" dirty="0" smtClean="0"/>
                        <a:t> </a:t>
                      </a:r>
                      <a:endParaRPr lang="en-US" dirty="0"/>
                    </a:p>
                  </a:txBody>
                  <a:tcPr/>
                </a:tc>
                <a:tc>
                  <a:txBody>
                    <a:bodyPr/>
                    <a:lstStyle/>
                    <a:p>
                      <a:r>
                        <a:rPr lang="en-US" dirty="0" smtClean="0"/>
                        <a:t>X</a:t>
                      </a:r>
                      <a:r>
                        <a:rPr lang="en-US" baseline="0" dirty="0" smtClean="0"/>
                        <a:t> 4</a:t>
                      </a:r>
                    </a:p>
                    <a:p>
                      <a:r>
                        <a:rPr lang="en-US" baseline="0" dirty="0" smtClean="0"/>
                        <a:t>(8mg / dose)</a:t>
                      </a:r>
                      <a:endParaRPr lang="en-US" dirty="0"/>
                    </a:p>
                  </a:txBody>
                  <a:tcPr/>
                </a:tc>
                <a:tc>
                  <a:txBody>
                    <a:bodyPr/>
                    <a:lstStyle/>
                    <a:p>
                      <a:r>
                        <a:rPr lang="en-US" dirty="0" smtClean="0"/>
                        <a:t>17.6ng/ml</a:t>
                      </a:r>
                      <a:endParaRPr lang="en-US" dirty="0"/>
                    </a:p>
                  </a:txBody>
                  <a:tcPr/>
                </a:tc>
                <a:tc>
                  <a:txBody>
                    <a:bodyPr/>
                    <a:lstStyle/>
                    <a:p>
                      <a:r>
                        <a:rPr lang="en-US" dirty="0" smtClean="0"/>
                        <a:t>UM</a:t>
                      </a:r>
                      <a:endParaRPr lang="en-US" dirty="0"/>
                    </a:p>
                  </a:txBody>
                  <a:tcPr/>
                </a:tc>
                <a:tc>
                  <a:txBody>
                    <a:bodyPr/>
                    <a:lstStyle/>
                    <a:p>
                      <a:r>
                        <a:rPr lang="en-US" dirty="0" smtClean="0"/>
                        <a:t>Dead</a:t>
                      </a:r>
                    </a:p>
                    <a:p>
                      <a:r>
                        <a:rPr lang="en-US" dirty="0" smtClean="0"/>
                        <a:t>Day 3 </a:t>
                      </a:r>
                      <a:endParaRPr lang="en-US" dirty="0"/>
                    </a:p>
                  </a:txBody>
                  <a:tcPr/>
                </a:tc>
              </a:tr>
              <a:tr h="917031">
                <a:tc>
                  <a:txBody>
                    <a:bodyPr/>
                    <a:lstStyle/>
                    <a:p>
                      <a:r>
                        <a:rPr lang="en-US" dirty="0" smtClean="0"/>
                        <a:t>3 years</a:t>
                      </a:r>
                    </a:p>
                    <a:p>
                      <a:r>
                        <a:rPr lang="en-US" dirty="0" smtClean="0"/>
                        <a:t>14kg</a:t>
                      </a:r>
                      <a:endParaRPr lang="en-US" dirty="0"/>
                    </a:p>
                  </a:txBody>
                  <a:tcPr/>
                </a:tc>
                <a:tc>
                  <a:txBody>
                    <a:bodyPr/>
                    <a:lstStyle/>
                    <a:p>
                      <a:r>
                        <a:rPr lang="en-US" dirty="0" smtClean="0"/>
                        <a:t>“OSAS”</a:t>
                      </a:r>
                      <a:endParaRPr lang="en-US" dirty="0"/>
                    </a:p>
                  </a:txBody>
                  <a:tcPr/>
                </a:tc>
                <a:tc>
                  <a:txBody>
                    <a:bodyPr/>
                    <a:lstStyle/>
                    <a:p>
                      <a:r>
                        <a:rPr lang="en-US" dirty="0" smtClean="0"/>
                        <a:t>Middle Eastern</a:t>
                      </a:r>
                      <a:endParaRPr lang="en-US" dirty="0"/>
                    </a:p>
                  </a:txBody>
                  <a:tcPr/>
                </a:tc>
                <a:tc>
                  <a:txBody>
                    <a:bodyPr/>
                    <a:lstStyle/>
                    <a:p>
                      <a:r>
                        <a:rPr lang="en-US" dirty="0" smtClean="0"/>
                        <a:t>X4</a:t>
                      </a:r>
                    </a:p>
                    <a:p>
                      <a:r>
                        <a:rPr lang="en-US" dirty="0" smtClean="0"/>
                        <a:t>(15mg /dose)</a:t>
                      </a:r>
                      <a:endParaRPr lang="en-US" dirty="0"/>
                    </a:p>
                  </a:txBody>
                  <a:tcPr/>
                </a:tc>
                <a:tc>
                  <a:txBody>
                    <a:bodyPr/>
                    <a:lstStyle/>
                    <a:p>
                      <a:r>
                        <a:rPr lang="en-US" dirty="0" smtClean="0"/>
                        <a:t>17</a:t>
                      </a:r>
                      <a:r>
                        <a:rPr lang="en-US" baseline="0" dirty="0" smtClean="0"/>
                        <a:t> ng/ml</a:t>
                      </a:r>
                      <a:endParaRPr lang="en-US" dirty="0"/>
                    </a:p>
                  </a:txBody>
                  <a:tcPr/>
                </a:tc>
                <a:tc>
                  <a:txBody>
                    <a:bodyPr/>
                    <a:lstStyle/>
                    <a:p>
                      <a:r>
                        <a:rPr lang="en-US" dirty="0" smtClean="0"/>
                        <a:t>EM</a:t>
                      </a:r>
                      <a:endParaRPr lang="en-US" dirty="0"/>
                    </a:p>
                  </a:txBody>
                  <a:tcPr/>
                </a:tc>
                <a:tc>
                  <a:txBody>
                    <a:bodyPr/>
                    <a:lstStyle/>
                    <a:p>
                      <a:r>
                        <a:rPr lang="en-US" dirty="0" smtClean="0"/>
                        <a:t>Unresponsive and resuscitated</a:t>
                      </a:r>
                      <a:endParaRPr lang="en-US" dirty="0"/>
                    </a:p>
                  </a:txBody>
                  <a:tcPr/>
                </a:tc>
              </a:tr>
              <a:tr h="1166523">
                <a:tc>
                  <a:txBody>
                    <a:bodyPr/>
                    <a:lstStyle/>
                    <a:p>
                      <a:r>
                        <a:rPr lang="en-US" dirty="0" smtClean="0"/>
                        <a:t>5 years</a:t>
                      </a:r>
                    </a:p>
                    <a:p>
                      <a:r>
                        <a:rPr lang="en-US" dirty="0" smtClean="0"/>
                        <a:t>29kg</a:t>
                      </a:r>
                    </a:p>
                    <a:p>
                      <a:r>
                        <a:rPr lang="en-US" dirty="0" smtClean="0"/>
                        <a:t>Obese</a:t>
                      </a:r>
                      <a:endParaRPr lang="en-US" dirty="0"/>
                    </a:p>
                  </a:txBody>
                  <a:tcPr/>
                </a:tc>
                <a:tc>
                  <a:txBody>
                    <a:bodyPr/>
                    <a:lstStyle/>
                    <a:p>
                      <a:r>
                        <a:rPr lang="en-US" dirty="0" smtClean="0"/>
                        <a:t>Rec tonsillitis</a:t>
                      </a:r>
                    </a:p>
                    <a:p>
                      <a:r>
                        <a:rPr lang="en-US" dirty="0" smtClean="0"/>
                        <a:t>Snoring</a:t>
                      </a:r>
                      <a:endParaRPr lang="en-US" dirty="0"/>
                    </a:p>
                  </a:txBody>
                  <a:tcPr/>
                </a:tc>
                <a:tc>
                  <a:txBody>
                    <a:bodyPr/>
                    <a:lstStyle/>
                    <a:p>
                      <a:r>
                        <a:rPr lang="en-US" dirty="0" smtClean="0"/>
                        <a:t>?</a:t>
                      </a:r>
                    </a:p>
                    <a:p>
                      <a:r>
                        <a:rPr lang="en-US" dirty="0" smtClean="0"/>
                        <a:t>Southern US</a:t>
                      </a:r>
                      <a:endParaRPr lang="en-US" dirty="0"/>
                    </a:p>
                  </a:txBody>
                  <a:tcPr/>
                </a:tc>
                <a:tc>
                  <a:txBody>
                    <a:bodyPr/>
                    <a:lstStyle/>
                    <a:p>
                      <a:r>
                        <a:rPr lang="en-US" dirty="0" smtClean="0"/>
                        <a:t>X6</a:t>
                      </a:r>
                    </a:p>
                    <a:p>
                      <a:r>
                        <a:rPr lang="en-US" dirty="0" smtClean="0"/>
                        <a:t>(6mg / dose)</a:t>
                      </a:r>
                      <a:endParaRPr lang="en-US" dirty="0"/>
                    </a:p>
                  </a:txBody>
                  <a:tcPr/>
                </a:tc>
                <a:tc>
                  <a:txBody>
                    <a:bodyPr/>
                    <a:lstStyle/>
                    <a:p>
                      <a:r>
                        <a:rPr lang="en-US" dirty="0" smtClean="0"/>
                        <a:t>79 mg/ml</a:t>
                      </a:r>
                      <a:endParaRPr lang="en-US" dirty="0"/>
                    </a:p>
                  </a:txBody>
                  <a:tcPr/>
                </a:tc>
                <a:tc>
                  <a:txBody>
                    <a:bodyPr/>
                    <a:lstStyle/>
                    <a:p>
                      <a:r>
                        <a:rPr lang="en-US" dirty="0" smtClean="0"/>
                        <a:t>UM</a:t>
                      </a:r>
                      <a:endParaRPr lang="en-US" dirty="0"/>
                    </a:p>
                  </a:txBody>
                  <a:tcPr/>
                </a:tc>
                <a:tc>
                  <a:txBody>
                    <a:bodyPr/>
                    <a:lstStyle/>
                    <a:p>
                      <a:r>
                        <a:rPr lang="en-US" dirty="0" smtClean="0"/>
                        <a:t>D/Case discharge</a:t>
                      </a:r>
                    </a:p>
                    <a:p>
                      <a:r>
                        <a:rPr lang="en-US" dirty="0" smtClean="0"/>
                        <a:t>Dead</a:t>
                      </a:r>
                    </a:p>
                    <a:p>
                      <a:r>
                        <a:rPr lang="en-US" dirty="0" smtClean="0"/>
                        <a:t>24 hrs post op</a:t>
                      </a: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smtClean="0">
                <a:solidFill>
                  <a:srgbClr val="FFFF00"/>
                </a:solidFill>
              </a:rPr>
              <a:t>Codeine</a:t>
            </a:r>
            <a:br>
              <a:rPr lang="en-GB" sz="2800" b="1" dirty="0" smtClean="0">
                <a:solidFill>
                  <a:srgbClr val="FFFF00"/>
                </a:solidFill>
              </a:rPr>
            </a:br>
            <a:r>
              <a:rPr lang="en-GB" sz="2800" b="1" dirty="0" smtClean="0">
                <a:solidFill>
                  <a:srgbClr val="FFFF00"/>
                </a:solidFill>
              </a:rPr>
              <a:t>Common factors in problem cases:</a:t>
            </a:r>
            <a:endParaRPr lang="en-GB" sz="2800" b="1" dirty="0">
              <a:solidFill>
                <a:srgbClr val="FFFF00"/>
              </a:solidFill>
            </a:endParaRPr>
          </a:p>
        </p:txBody>
      </p:sp>
      <p:sp>
        <p:nvSpPr>
          <p:cNvPr id="3" name="Content Placeholder 2"/>
          <p:cNvSpPr>
            <a:spLocks noGrp="1"/>
          </p:cNvSpPr>
          <p:nvPr>
            <p:ph idx="1"/>
          </p:nvPr>
        </p:nvSpPr>
        <p:spPr>
          <a:xfrm>
            <a:off x="457200" y="1628800"/>
            <a:ext cx="8229600" cy="4824536"/>
          </a:xfrm>
        </p:spPr>
        <p:txBody>
          <a:bodyPr/>
          <a:lstStyle/>
          <a:p>
            <a:r>
              <a:rPr lang="en-GB" sz="2400" dirty="0" smtClean="0"/>
              <a:t>All</a:t>
            </a:r>
            <a:r>
              <a:rPr lang="en-GB" sz="2800" dirty="0" smtClean="0"/>
              <a:t> from North America</a:t>
            </a:r>
          </a:p>
          <a:p>
            <a:pPr marL="0" indent="0">
              <a:buNone/>
            </a:pPr>
            <a:endParaRPr lang="en-GB" sz="2800" dirty="0" smtClean="0"/>
          </a:p>
          <a:p>
            <a:r>
              <a:rPr lang="en-GB" sz="2800" dirty="0"/>
              <a:t>R</a:t>
            </a:r>
            <a:r>
              <a:rPr lang="en-GB" sz="2800" dirty="0" smtClean="0"/>
              <a:t>eceived codeine regularly not “as required” for breakthrough pain</a:t>
            </a:r>
          </a:p>
          <a:p>
            <a:pPr marL="0" indent="0">
              <a:buNone/>
            </a:pPr>
            <a:endParaRPr lang="en-GB" sz="2800" dirty="0"/>
          </a:p>
          <a:p>
            <a:r>
              <a:rPr lang="en-GB" sz="2800" dirty="0" smtClean="0"/>
              <a:t>All post tonsillectomy for “sleep disordered breathing”</a:t>
            </a:r>
          </a:p>
          <a:p>
            <a:endParaRPr lang="en-GB" sz="2800" dirty="0"/>
          </a:p>
          <a:p>
            <a:r>
              <a:rPr lang="en-GB" sz="2800" dirty="0"/>
              <a:t>All relatively young (aged 2-5 years) and </a:t>
            </a:r>
            <a:r>
              <a:rPr lang="en-GB" sz="2800" dirty="0" smtClean="0"/>
              <a:t>a number </a:t>
            </a:r>
            <a:r>
              <a:rPr lang="en-GB" sz="2800" dirty="0"/>
              <a:t>were obese</a:t>
            </a:r>
          </a:p>
          <a:p>
            <a:endParaRPr lang="en-GB" sz="2800" dirty="0"/>
          </a:p>
        </p:txBody>
      </p:sp>
    </p:spTree>
    <p:extLst>
      <p:ext uri="{BB962C8B-B14F-4D97-AF65-F5344CB8AC3E}">
        <p14:creationId xmlns:p14="http://schemas.microsoft.com/office/powerpoint/2010/main" xmlns="" val="1553407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pPr algn="l"/>
            <a:r>
              <a:rPr lang="en-GB" sz="2800" dirty="0">
                <a:solidFill>
                  <a:srgbClr val="FFFF00"/>
                </a:solidFill>
                <a:latin typeface="Calibri" charset="0"/>
              </a:rPr>
              <a:t>Codeine</a:t>
            </a:r>
            <a:br>
              <a:rPr lang="en-GB" sz="2800" dirty="0">
                <a:solidFill>
                  <a:srgbClr val="FFFF00"/>
                </a:solidFill>
                <a:latin typeface="Calibri" charset="0"/>
              </a:rPr>
            </a:br>
            <a:r>
              <a:rPr lang="en-GB" sz="2800" dirty="0">
                <a:solidFill>
                  <a:srgbClr val="FFFF00"/>
                </a:solidFill>
                <a:latin typeface="Calibri" charset="0"/>
              </a:rPr>
              <a:t>Why problems with </a:t>
            </a:r>
            <a:r>
              <a:rPr lang="en-GB" sz="2800" dirty="0" smtClean="0">
                <a:solidFill>
                  <a:srgbClr val="FFFF00"/>
                </a:solidFill>
                <a:latin typeface="Calibri" charset="0"/>
              </a:rPr>
              <a:t>tonsillectomy?</a:t>
            </a:r>
            <a:endParaRPr lang="en-GB" sz="2800" dirty="0">
              <a:solidFill>
                <a:srgbClr val="FFFF00"/>
              </a:solidFill>
              <a:latin typeface="Calibri" charset="0"/>
            </a:endParaRPr>
          </a:p>
        </p:txBody>
      </p:sp>
      <p:sp>
        <p:nvSpPr>
          <p:cNvPr id="40962" name="Rectangle 3"/>
          <p:cNvSpPr>
            <a:spLocks noGrp="1"/>
          </p:cNvSpPr>
          <p:nvPr>
            <p:ph type="body" sz="half" idx="1"/>
          </p:nvPr>
        </p:nvSpPr>
        <p:spPr>
          <a:xfrm>
            <a:off x="457200" y="4725144"/>
            <a:ext cx="8219256" cy="1800200"/>
          </a:xfrm>
        </p:spPr>
        <p:txBody>
          <a:bodyPr/>
          <a:lstStyle/>
          <a:p>
            <a:pPr>
              <a:buFont typeface="Arial" charset="0"/>
              <a:buNone/>
            </a:pPr>
            <a:r>
              <a:rPr lang="en-GB" sz="2400" dirty="0" smtClean="0">
                <a:latin typeface="Calibri" charset="0"/>
              </a:rPr>
              <a:t>13 children with sleep study proven OSA (mean age = 4 years)</a:t>
            </a:r>
          </a:p>
          <a:p>
            <a:pPr>
              <a:buFont typeface="Arial" charset="0"/>
              <a:buNone/>
            </a:pPr>
            <a:r>
              <a:rPr lang="en-GB" sz="2400" dirty="0" smtClean="0">
                <a:latin typeface="Calibri" charset="0"/>
              </a:rPr>
              <a:t>All children gaseous induction </a:t>
            </a:r>
          </a:p>
          <a:p>
            <a:pPr>
              <a:buFont typeface="Arial" charset="0"/>
              <a:buNone/>
            </a:pPr>
            <a:r>
              <a:rPr lang="en-GB" sz="2400" dirty="0" smtClean="0">
                <a:latin typeface="Calibri" charset="0"/>
              </a:rPr>
              <a:t>Stabilised Fe’ [halothane] = 1%</a:t>
            </a:r>
          </a:p>
          <a:p>
            <a:pPr>
              <a:buNone/>
            </a:pPr>
            <a:r>
              <a:rPr lang="en-GB" sz="2400" dirty="0">
                <a:latin typeface="Calibri" charset="0"/>
              </a:rPr>
              <a:t>Fe’CO2 and Minute Ventilation measured</a:t>
            </a:r>
          </a:p>
          <a:p>
            <a:pPr>
              <a:buFont typeface="Arial" charset="0"/>
              <a:buNone/>
            </a:pPr>
            <a:r>
              <a:rPr lang="en-GB" sz="2800" dirty="0" smtClean="0">
                <a:latin typeface="Calibri" charset="0"/>
              </a:rPr>
              <a:t> </a:t>
            </a:r>
            <a:endParaRPr lang="en-GB" sz="2800" dirty="0">
              <a:latin typeface="Calibri" charset="0"/>
            </a:endParaRPr>
          </a:p>
        </p:txBody>
      </p:sp>
      <p:graphicFrame>
        <p:nvGraphicFramePr>
          <p:cNvPr id="44063" name="Group 31"/>
          <p:cNvGraphicFramePr>
            <a:graphicFrameLocks noGrp="1"/>
          </p:cNvGraphicFramePr>
          <p:nvPr>
            <p:ph sz="half" idx="2"/>
            <p:extLst>
              <p:ext uri="{D42A27DB-BD31-4B8C-83A1-F6EECF244321}">
                <p14:modId xmlns:p14="http://schemas.microsoft.com/office/powerpoint/2010/main" xmlns="" val="2455275558"/>
              </p:ext>
            </p:extLst>
          </p:nvPr>
        </p:nvGraphicFramePr>
        <p:xfrm>
          <a:off x="683568" y="1484784"/>
          <a:ext cx="7632327" cy="3168353"/>
        </p:xfrm>
        <a:graphic>
          <a:graphicData uri="http://schemas.openxmlformats.org/drawingml/2006/table">
            <a:tbl>
              <a:tblPr/>
              <a:tblGrid>
                <a:gridCol w="1907693"/>
                <a:gridCol w="1909248"/>
                <a:gridCol w="1907693"/>
                <a:gridCol w="1907693"/>
              </a:tblGrid>
              <a:tr h="97441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2000" b="0" i="0" u="none" strike="noStrike" cap="none" normalizeH="0" baseline="0" dirty="0">
                        <a:ln>
                          <a:noFill/>
                        </a:ln>
                        <a:solidFill>
                          <a:schemeClr val="tx1"/>
                        </a:solidFill>
                        <a:effectLst/>
                        <a:latin typeface="Calibri" charset="0"/>
                        <a:ea typeface="ＭＳ Ｐゴシック"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OSA</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charset="0"/>
                          <a:ea typeface="ＭＳ Ｐゴシック" charset="0"/>
                        </a:rPr>
                        <a:t>n</a:t>
                      </a:r>
                      <a:r>
                        <a:rPr kumimoji="0" lang="en-GB" sz="2000" b="0" i="0" u="none" strike="noStrike" cap="none" normalizeH="0" baseline="0" dirty="0">
                          <a:ln>
                            <a:noFill/>
                          </a:ln>
                          <a:solidFill>
                            <a:schemeClr val="tx1"/>
                          </a:solidFill>
                          <a:effectLst/>
                          <a:latin typeface="Calibri" charset="0"/>
                          <a:ea typeface="ＭＳ Ｐゴシック" charset="0"/>
                        </a:rPr>
                        <a:t>=13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Control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charset="0"/>
                          <a:ea typeface="ＭＳ Ｐゴシック" charset="0"/>
                        </a:rPr>
                        <a:t>n</a:t>
                      </a:r>
                      <a:r>
                        <a:rPr kumimoji="0" lang="en-GB" sz="2000" b="0" i="0" u="none" strike="noStrike" cap="none" normalizeH="0" baseline="0" dirty="0">
                          <a:ln>
                            <a:noFill/>
                          </a:ln>
                          <a:solidFill>
                            <a:schemeClr val="tx1"/>
                          </a:solidFill>
                          <a:effectLst/>
                          <a:latin typeface="Calibri" charset="0"/>
                          <a:ea typeface="ＭＳ Ｐゴシック" charset="0"/>
                        </a:rPr>
                        <a:t>=23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P value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182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Minute ventilation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mls/kg/min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GB" sz="2000" b="0" i="0" u="none" strike="noStrike" cap="none" normalizeH="0" baseline="0" dirty="0">
                        <a:ln>
                          <a:noFill/>
                        </a:ln>
                        <a:solidFill>
                          <a:schemeClr val="tx1"/>
                        </a:solidFill>
                        <a:effectLst/>
                        <a:latin typeface="Calibri" charset="0"/>
                        <a:ea typeface="ＭＳ Ｐゴシック"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charset="0"/>
                          <a:ea typeface="ＭＳ Ｐゴシック" charset="0"/>
                        </a:rPr>
                        <a:t>115</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+- 82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GB" sz="2000" b="0" i="0" u="none" strike="noStrike" cap="none" normalizeH="0" baseline="0" dirty="0">
                        <a:ln>
                          <a:noFill/>
                        </a:ln>
                        <a:solidFill>
                          <a:schemeClr val="tx1"/>
                        </a:solidFill>
                        <a:effectLst/>
                        <a:latin typeface="Calibri" charset="0"/>
                        <a:ea typeface="ＭＳ Ｐゴシック"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charset="0"/>
                          <a:ea typeface="ＭＳ Ｐゴシック" charset="0"/>
                        </a:rPr>
                        <a:t>158</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+- 82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GB" sz="2000" b="0" i="0" u="none" strike="noStrike" cap="none" normalizeH="0" baseline="0" dirty="0">
                        <a:ln>
                          <a:noFill/>
                        </a:ln>
                        <a:solidFill>
                          <a:schemeClr val="tx1"/>
                        </a:solidFill>
                        <a:effectLst/>
                        <a:latin typeface="Calibri" charset="0"/>
                        <a:ea typeface="ＭＳ Ｐゴシック"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GB" sz="2000" b="0" i="0" u="none" strike="noStrike" cap="none" normalizeH="0" baseline="0" dirty="0">
                        <a:ln>
                          <a:noFill/>
                        </a:ln>
                        <a:solidFill>
                          <a:schemeClr val="tx1"/>
                        </a:solidFill>
                        <a:effectLst/>
                        <a:latin typeface="Calibri" charset="0"/>
                        <a:ea typeface="ＭＳ Ｐゴシック"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n= 0.2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11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Baseline Pe’CO2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/torr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charset="0"/>
                          <a:ea typeface="ＭＳ Ｐゴシック" charset="0"/>
                        </a:rPr>
                        <a:t>49</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Calibri" charset="0"/>
                          <a:ea typeface="ＭＳ Ｐゴシック" charset="0"/>
                        </a:rPr>
                        <a:t>42</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+-4.9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GB" sz="2000" b="0" i="0" u="none" strike="noStrike" cap="none" normalizeH="0" baseline="0" dirty="0">
                        <a:ln>
                          <a:noFill/>
                        </a:ln>
                        <a:solidFill>
                          <a:schemeClr val="tx1"/>
                        </a:solidFill>
                        <a:effectLst/>
                        <a:latin typeface="Calibri" charset="0"/>
                        <a:ea typeface="ＭＳ Ｐゴシック"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n &lt; 0.001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a:xfrm>
            <a:off x="395536" y="404664"/>
            <a:ext cx="8229600" cy="1498178"/>
          </a:xfrm>
        </p:spPr>
        <p:txBody>
          <a:bodyPr/>
          <a:lstStyle/>
          <a:p>
            <a:pPr algn="l"/>
            <a:r>
              <a:rPr lang="en-GB" sz="2400" dirty="0">
                <a:solidFill>
                  <a:srgbClr val="FFFF00"/>
                </a:solidFill>
                <a:latin typeface="Calibri" charset="0"/>
              </a:rPr>
              <a:t>Codeine</a:t>
            </a:r>
            <a:br>
              <a:rPr lang="en-GB" sz="2400" dirty="0">
                <a:solidFill>
                  <a:srgbClr val="FFFF00"/>
                </a:solidFill>
                <a:latin typeface="Calibri" charset="0"/>
              </a:rPr>
            </a:br>
            <a:r>
              <a:rPr lang="en-GB" sz="2400" dirty="0">
                <a:solidFill>
                  <a:srgbClr val="FFFF00"/>
                </a:solidFill>
                <a:latin typeface="Calibri" charset="0"/>
              </a:rPr>
              <a:t>Why problems with </a:t>
            </a:r>
            <a:r>
              <a:rPr lang="en-GB" sz="2400" dirty="0" smtClean="0">
                <a:solidFill>
                  <a:srgbClr val="FFFF00"/>
                </a:solidFill>
                <a:latin typeface="Calibri" charset="0"/>
              </a:rPr>
              <a:t>tonsillectomy?</a:t>
            </a:r>
            <a:r>
              <a:rPr lang="en-GB" sz="2400" dirty="0" smtClean="0">
                <a:solidFill>
                  <a:srgbClr val="99CCFF"/>
                </a:solidFill>
                <a:latin typeface="Calibri" charset="0"/>
              </a:rPr>
              <a:t/>
            </a:r>
            <a:br>
              <a:rPr lang="en-GB" sz="2400" dirty="0" smtClean="0">
                <a:solidFill>
                  <a:srgbClr val="99CCFF"/>
                </a:solidFill>
                <a:latin typeface="Calibri" charset="0"/>
              </a:rPr>
            </a:br>
            <a:r>
              <a:rPr lang="en-GB" sz="2400" dirty="0" smtClean="0">
                <a:latin typeface="Calibri" charset="0"/>
              </a:rPr>
              <a:t>Children administered Fentanyl 0.5mcg/kg iv</a:t>
            </a:r>
            <a:r>
              <a:rPr lang="en-GB" sz="2800" dirty="0" smtClean="0">
                <a:latin typeface="Calibri" charset="0"/>
              </a:rPr>
              <a:t>.</a:t>
            </a:r>
            <a:endParaRPr lang="en-GB" sz="2800" dirty="0">
              <a:latin typeface="Calibri" charset="0"/>
            </a:endParaRPr>
          </a:p>
        </p:txBody>
      </p:sp>
      <p:sp>
        <p:nvSpPr>
          <p:cNvPr id="41986" name="Rectangle 4"/>
          <p:cNvSpPr>
            <a:spLocks noGrp="1"/>
          </p:cNvSpPr>
          <p:nvPr>
            <p:ph type="body" sz="half" idx="1"/>
          </p:nvPr>
        </p:nvSpPr>
        <p:spPr>
          <a:xfrm>
            <a:off x="457200" y="5445124"/>
            <a:ext cx="8291513" cy="1152228"/>
          </a:xfrm>
        </p:spPr>
        <p:txBody>
          <a:bodyPr/>
          <a:lstStyle/>
          <a:p>
            <a:pPr>
              <a:buFont typeface="Arial" charset="0"/>
              <a:buNone/>
            </a:pPr>
            <a:r>
              <a:rPr lang="en-GB" sz="2400" b="1" dirty="0" smtClean="0">
                <a:solidFill>
                  <a:srgbClr val="99CCFF"/>
                </a:solidFill>
                <a:latin typeface="Calibri" charset="0"/>
              </a:rPr>
              <a:t>A proportion of children with OSA show acute sensitivity to opioids. </a:t>
            </a:r>
          </a:p>
          <a:p>
            <a:pPr algn="r">
              <a:buFont typeface="Arial" charset="0"/>
              <a:buNone/>
            </a:pPr>
            <a:r>
              <a:rPr lang="en-GB" sz="2000" dirty="0" smtClean="0">
                <a:latin typeface="Calibri" charset="0"/>
              </a:rPr>
              <a:t>Waters </a:t>
            </a:r>
            <a:r>
              <a:rPr lang="en-GB" sz="2000" dirty="0">
                <a:latin typeface="Calibri" charset="0"/>
              </a:rPr>
              <a:t>et al. Journal Applied Physiology (2002) 92; 1987-94</a:t>
            </a:r>
          </a:p>
        </p:txBody>
      </p:sp>
      <p:graphicFrame>
        <p:nvGraphicFramePr>
          <p:cNvPr id="46121" name="Group 41"/>
          <p:cNvGraphicFramePr>
            <a:graphicFrameLocks noGrp="1"/>
          </p:cNvGraphicFramePr>
          <p:nvPr>
            <p:ph sz="half" idx="2"/>
            <p:extLst>
              <p:ext uri="{D42A27DB-BD31-4B8C-83A1-F6EECF244321}">
                <p14:modId xmlns:p14="http://schemas.microsoft.com/office/powerpoint/2010/main" xmlns="" val="484988551"/>
              </p:ext>
            </p:extLst>
          </p:nvPr>
        </p:nvGraphicFramePr>
        <p:xfrm>
          <a:off x="611560" y="1916831"/>
          <a:ext cx="7632327" cy="3528393"/>
        </p:xfrm>
        <a:graphic>
          <a:graphicData uri="http://schemas.openxmlformats.org/drawingml/2006/table">
            <a:tbl>
              <a:tblPr/>
              <a:tblGrid>
                <a:gridCol w="2611018"/>
                <a:gridCol w="1552918"/>
                <a:gridCol w="1560698"/>
                <a:gridCol w="1907693"/>
              </a:tblGrid>
              <a:tr h="7661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2800" b="0" i="0" u="none" strike="noStrike" cap="none" normalizeH="0" baseline="0" dirty="0">
                        <a:ln>
                          <a:noFill/>
                        </a:ln>
                        <a:solidFill>
                          <a:schemeClr val="tx1"/>
                        </a:solidFill>
                        <a:effectLst/>
                        <a:latin typeface="Calibri" charset="0"/>
                        <a:ea typeface="ＭＳ Ｐゴシック"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charset="0"/>
                          <a:ea typeface="ＭＳ Ｐゴシック" charset="0"/>
                        </a:rPr>
                        <a:t>OSA</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charset="0"/>
                          <a:ea typeface="ＭＳ Ｐゴシック" charset="0"/>
                        </a:rPr>
                        <a:t>n = 13</a:t>
                      </a:r>
                      <a:endParaRPr kumimoji="0" lang="en-GB" sz="2000" b="0" i="0" u="none" strike="noStrike" cap="none" normalizeH="0" baseline="0" dirty="0">
                        <a:ln>
                          <a:noFill/>
                        </a:ln>
                        <a:solidFill>
                          <a:schemeClr val="tx1"/>
                        </a:solidFill>
                        <a:effectLst/>
                        <a:latin typeface="Calibri"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charset="0"/>
                          <a:ea typeface="ＭＳ Ｐゴシック" charset="0"/>
                        </a:rPr>
                        <a:t>Control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charset="0"/>
                          <a:ea typeface="ＭＳ Ｐゴシック" charset="0"/>
                        </a:rPr>
                        <a:t>n = 23</a:t>
                      </a:r>
                      <a:endParaRPr kumimoji="0" lang="en-GB" sz="2000" b="0" i="0" u="none" strike="noStrike" cap="none" normalizeH="0" baseline="0" dirty="0">
                        <a:ln>
                          <a:noFill/>
                        </a:ln>
                        <a:solidFill>
                          <a:schemeClr val="tx1"/>
                        </a:solidFill>
                        <a:effectLst/>
                        <a:latin typeface="Calibri"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2800" b="0" i="0" u="none" strike="noStrike" cap="none" normalizeH="0" baseline="0" dirty="0">
                        <a:ln>
                          <a:noFill/>
                        </a:ln>
                        <a:solidFill>
                          <a:schemeClr val="tx1"/>
                        </a:solidFill>
                        <a:effectLst/>
                        <a:latin typeface="Calibri"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086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charset="0"/>
                          <a:ea typeface="ＭＳ Ｐゴシック" charset="0"/>
                        </a:rPr>
                        <a:t>Number becoming apnoeic</a:t>
                      </a:r>
                      <a:endParaRPr kumimoji="0" lang="en-GB" sz="2000" b="0" i="0" u="none" strike="noStrike" cap="none" normalizeH="0" baseline="0" dirty="0">
                        <a:ln>
                          <a:noFill/>
                        </a:ln>
                        <a:solidFill>
                          <a:schemeClr val="tx1"/>
                        </a:solidFill>
                        <a:effectLst/>
                        <a:latin typeface="Calibri" charset="0"/>
                        <a:ea typeface="ＭＳ Ｐゴシック"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6</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(46%)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1</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Symbo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Symbol" charset="0"/>
                          <a:ea typeface="ＭＳ Ｐゴシック" charset="0"/>
                          <a:cs typeface="Arial" charset="0"/>
                        </a:rPr>
                        <a:t>c</a:t>
                      </a:r>
                      <a:r>
                        <a:rPr kumimoji="0" lang="en-GB" sz="2000" b="0" i="0" u="none" strike="noStrike" cap="none" normalizeH="0" baseline="30000" dirty="0" smtClean="0">
                          <a:ln>
                            <a:noFill/>
                          </a:ln>
                          <a:solidFill>
                            <a:schemeClr val="tx1"/>
                          </a:solidFill>
                          <a:effectLst/>
                          <a:latin typeface="Arial" charset="0"/>
                          <a:ea typeface="ＭＳ Ｐゴシック" charset="0"/>
                          <a:cs typeface="Arial" charset="0"/>
                        </a:rPr>
                        <a:t>2</a:t>
                      </a:r>
                      <a:r>
                        <a:rPr kumimoji="0" lang="en-GB" sz="2000" b="0" i="0" u="none" strike="noStrike" cap="none" normalizeH="0" baseline="0" dirty="0">
                          <a:ln>
                            <a:noFill/>
                          </a:ln>
                          <a:solidFill>
                            <a:schemeClr val="tx1"/>
                          </a:solidFill>
                          <a:effectLst/>
                          <a:latin typeface="Arial" charset="0"/>
                          <a:ea typeface="ＭＳ Ｐゴシック" charset="0"/>
                          <a:cs typeface="Arial" charset="0"/>
                        </a:rPr>
                        <a:t>&lt; 0.001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64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Pe’CO2 after fentanyl /torr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55</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49</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2000" b="0" i="0" u="none" strike="noStrike" cap="none" normalizeH="0" baseline="0" dirty="0">
                        <a:ln>
                          <a:noFill/>
                        </a:ln>
                        <a:solidFill>
                          <a:schemeClr val="tx1"/>
                        </a:solidFill>
                        <a:effectLst/>
                        <a:latin typeface="Calibri" charset="0"/>
                        <a:ea typeface="ＭＳ Ｐゴシック"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0.002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7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Fall in ventilation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mls/kg/min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79</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(+-55)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65</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ea typeface="ＭＳ Ｐゴシック" charset="0"/>
                        </a:rPr>
                        <a:t>(+-130)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charset="0"/>
                          <a:ea typeface="ＭＳ Ｐゴシック" charset="0"/>
                        </a:rPr>
                        <a:t>NS</a:t>
                      </a:r>
                      <a:endParaRPr kumimoji="0" lang="en-GB" sz="2000" b="0" i="0" u="none" strike="noStrike" cap="none" normalizeH="0" baseline="0" dirty="0">
                        <a:ln>
                          <a:noFill/>
                        </a:ln>
                        <a:solidFill>
                          <a:schemeClr val="tx1"/>
                        </a:solidFill>
                        <a:effectLst/>
                        <a:latin typeface="Calibri"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95536" y="116632"/>
            <a:ext cx="8352928" cy="6552728"/>
          </a:xfrm>
        </p:spPr>
        <p:txBody>
          <a:bodyPr/>
          <a:lstStyle/>
          <a:p>
            <a:pPr marL="0" indent="0" algn="ctr">
              <a:buNone/>
            </a:pPr>
            <a:r>
              <a:rPr lang="en-GB" sz="2400" b="1" dirty="0" smtClean="0">
                <a:solidFill>
                  <a:srgbClr val="FFFF00"/>
                </a:solidFill>
              </a:rPr>
              <a:t>Codeine</a:t>
            </a:r>
          </a:p>
          <a:p>
            <a:pPr marL="0" indent="0">
              <a:buNone/>
            </a:pPr>
            <a:r>
              <a:rPr lang="en-GB" sz="2000" b="1" dirty="0" smtClean="0">
                <a:solidFill>
                  <a:srgbClr val="FFFF00"/>
                </a:solidFill>
              </a:rPr>
              <a:t>Summary  </a:t>
            </a:r>
          </a:p>
          <a:p>
            <a:pPr marL="0" indent="0">
              <a:buNone/>
            </a:pPr>
            <a:r>
              <a:rPr lang="en-GB" sz="2000" dirty="0" smtClean="0">
                <a:solidFill>
                  <a:srgbClr val="99CCFF"/>
                </a:solidFill>
              </a:rPr>
              <a:t>Pharmacodynamics:</a:t>
            </a:r>
            <a:endParaRPr lang="en-GB" sz="2000" b="1" dirty="0">
              <a:solidFill>
                <a:srgbClr val="99CCFF"/>
              </a:solidFill>
            </a:endParaRPr>
          </a:p>
          <a:p>
            <a:r>
              <a:rPr lang="en-GB" sz="2000" dirty="0" smtClean="0"/>
              <a:t>Long history of clinical usage as step up analgesia </a:t>
            </a:r>
          </a:p>
          <a:p>
            <a:r>
              <a:rPr lang="en-GB" sz="2000" dirty="0" smtClean="0"/>
              <a:t>Familiarity with doses and side effects</a:t>
            </a:r>
          </a:p>
          <a:p>
            <a:r>
              <a:rPr lang="en-GB" sz="2000" dirty="0"/>
              <a:t>Very few case series to demonstrate </a:t>
            </a:r>
            <a:r>
              <a:rPr lang="en-GB" sz="2000" dirty="0" smtClean="0"/>
              <a:t>efficacy    (NNT = 16.7    CI= 11-48)</a:t>
            </a:r>
          </a:p>
          <a:p>
            <a:pPr marL="0" indent="0">
              <a:buNone/>
            </a:pPr>
            <a:endParaRPr lang="en-GB" sz="2000" dirty="0"/>
          </a:p>
          <a:p>
            <a:pPr marL="0" indent="0">
              <a:buNone/>
            </a:pPr>
            <a:r>
              <a:rPr lang="en-GB" sz="2000" dirty="0" smtClean="0">
                <a:solidFill>
                  <a:srgbClr val="99CCFF"/>
                </a:solidFill>
              </a:rPr>
              <a:t>Pharmacokinetics</a:t>
            </a:r>
          </a:p>
          <a:p>
            <a:r>
              <a:rPr lang="en-GB" sz="2000" dirty="0"/>
              <a:t>Theoretically unlikely to provide effective analgesia in minority of patients</a:t>
            </a:r>
          </a:p>
          <a:p>
            <a:r>
              <a:rPr lang="en-GB" sz="2000" dirty="0"/>
              <a:t>Possibility of life threatening respiratory depression in  very small sub group of patients (No recorded UK cases)</a:t>
            </a:r>
          </a:p>
          <a:p>
            <a:pPr marL="0" indent="0">
              <a:buNone/>
            </a:pPr>
            <a:endParaRPr lang="en-GB" sz="2000" dirty="0" smtClean="0"/>
          </a:p>
          <a:p>
            <a:pPr marL="0" indent="0">
              <a:buNone/>
            </a:pPr>
            <a:r>
              <a:rPr lang="en-GB" sz="2000" dirty="0" smtClean="0">
                <a:solidFill>
                  <a:srgbClr val="99CCFF"/>
                </a:solidFill>
              </a:rPr>
              <a:t>Pharmaceutical:</a:t>
            </a:r>
          </a:p>
          <a:p>
            <a:r>
              <a:rPr lang="en-GB" sz="2000" dirty="0" smtClean="0"/>
              <a:t>Cheap, relatively palatable, child friendly preparation </a:t>
            </a:r>
          </a:p>
          <a:p>
            <a:pPr>
              <a:lnSpc>
                <a:spcPct val="80000"/>
              </a:lnSpc>
            </a:pPr>
            <a:r>
              <a:rPr lang="en-GB" sz="2000" b="1" dirty="0">
                <a:latin typeface="Calibri" charset="0"/>
              </a:rPr>
              <a:t>Schedule 5 drug  - Misuse of Drugs Regulations (</a:t>
            </a:r>
            <a:r>
              <a:rPr lang="en-GB" sz="2000" b="1" dirty="0" smtClean="0">
                <a:latin typeface="Calibri" charset="0"/>
              </a:rPr>
              <a:t>2001).</a:t>
            </a:r>
            <a:endParaRPr lang="en-GB" sz="2000" b="1" dirty="0">
              <a:latin typeface="Calibri" charset="0"/>
            </a:endParaRPr>
          </a:p>
          <a:p>
            <a:pPr lvl="1">
              <a:lnSpc>
                <a:spcPct val="80000"/>
              </a:lnSpc>
            </a:pPr>
            <a:r>
              <a:rPr lang="en-GB" sz="2000" dirty="0">
                <a:latin typeface="Calibri" charset="0"/>
              </a:rPr>
              <a:t>available as a “take home” medication with none of the prescribing issues of higher morphine </a:t>
            </a:r>
            <a:r>
              <a:rPr lang="en-GB" sz="2000" dirty="0" smtClean="0">
                <a:latin typeface="Calibri" charset="0"/>
              </a:rPr>
              <a:t>concentrations</a:t>
            </a:r>
            <a:endParaRPr lang="en-GB" sz="2400" dirty="0"/>
          </a:p>
          <a:p>
            <a:r>
              <a:rPr lang="en-GB" sz="2000" dirty="0" smtClean="0"/>
              <a:t>Strong statement from UK regulatory agency saying should no longer be used. </a:t>
            </a:r>
          </a:p>
        </p:txBody>
      </p:sp>
    </p:spTree>
    <p:extLst>
      <p:ext uri="{BB962C8B-B14F-4D97-AF65-F5344CB8AC3E}">
        <p14:creationId xmlns:p14="http://schemas.microsoft.com/office/powerpoint/2010/main" xmlns="" val="3936404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sz="2800" dirty="0" smtClean="0">
                <a:solidFill>
                  <a:srgbClr val="FFFF00"/>
                </a:solidFill>
              </a:rPr>
              <a:t>Do we need to provide step up analgesia after intermediate surgery in children?</a:t>
            </a:r>
            <a:endParaRPr lang="en-GB" sz="2800" dirty="0">
              <a:solidFill>
                <a:srgbClr val="FFFF00"/>
              </a:solidFill>
            </a:endParaRPr>
          </a:p>
        </p:txBody>
      </p:sp>
      <p:sp>
        <p:nvSpPr>
          <p:cNvPr id="4" name="Text Placeholder 3"/>
          <p:cNvSpPr>
            <a:spLocks noGrp="1"/>
          </p:cNvSpPr>
          <p:nvPr>
            <p:ph sz="half" idx="1"/>
          </p:nvPr>
        </p:nvSpPr>
        <p:spPr>
          <a:xfrm>
            <a:off x="457200" y="2996952"/>
            <a:ext cx="8507288" cy="3600400"/>
          </a:xfrm>
        </p:spPr>
        <p:txBody>
          <a:bodyPr/>
          <a:lstStyle/>
          <a:p>
            <a:r>
              <a:rPr lang="en-GB" sz="2000" b="1" dirty="0" smtClean="0"/>
              <a:t>Review of Pain at home following tonsillectomy, orchidopexy</a:t>
            </a:r>
            <a:r>
              <a:rPr lang="en-GB" sz="2000" b="1" dirty="0"/>
              <a:t> </a:t>
            </a:r>
            <a:r>
              <a:rPr lang="en-GB" sz="2000" b="1" dirty="0" smtClean="0"/>
              <a:t>or Inguinal hernia repair:</a:t>
            </a:r>
          </a:p>
          <a:p>
            <a:endParaRPr lang="en-GB" sz="2000" b="1" dirty="0"/>
          </a:p>
          <a:p>
            <a:r>
              <a:rPr lang="en-GB" sz="2000" b="1" dirty="0" smtClean="0"/>
              <a:t>50% children had significant pain post tonsillectomy up to Day 7 post op</a:t>
            </a:r>
          </a:p>
          <a:p>
            <a:endParaRPr lang="en-GB" sz="2000" b="1" dirty="0"/>
          </a:p>
          <a:p>
            <a:r>
              <a:rPr lang="en-GB" sz="2000" b="1" dirty="0" smtClean="0"/>
              <a:t>54% of tonsillectomies presented to their GPs within 7 days of surgery because of severe pain</a:t>
            </a:r>
          </a:p>
          <a:p>
            <a:endParaRPr lang="en-GB" sz="2000" b="1" dirty="0"/>
          </a:p>
          <a:p>
            <a:r>
              <a:rPr lang="en-GB" sz="2000" b="1" dirty="0" smtClean="0"/>
              <a:t>GP prescriptions included Oxycodone, Tramadol , morphine and dextropropoxyphene</a:t>
            </a:r>
            <a:endParaRPr lang="en-GB" dirty="0"/>
          </a:p>
          <a:p>
            <a:endParaRPr lang="en-GB"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15616" y="1265197"/>
            <a:ext cx="6912768" cy="1656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9207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7571184" cy="648072"/>
          </a:xfrm>
        </p:spPr>
        <p:txBody>
          <a:bodyPr/>
          <a:lstStyle/>
          <a:p>
            <a:r>
              <a:rPr lang="en-US" dirty="0"/>
              <a:t>Volume 6, Issue 12 July 2013</a:t>
            </a:r>
            <a:r>
              <a:rPr lang="en-US" b="0" dirty="0"/>
              <a:t/>
            </a:r>
            <a:br>
              <a:rPr lang="en-US" b="0" dirty="0"/>
            </a:br>
            <a:r>
              <a:rPr lang="en-US" b="0" dirty="0"/>
              <a:t>Latest advice for medicines users</a:t>
            </a:r>
            <a:endParaRPr lang="en-US" dirty="0"/>
          </a:p>
        </p:txBody>
      </p:sp>
      <p:sp>
        <p:nvSpPr>
          <p:cNvPr id="4" name="Text Placeholder 3"/>
          <p:cNvSpPr>
            <a:spLocks noGrp="1"/>
          </p:cNvSpPr>
          <p:nvPr>
            <p:ph type="body" sz="half" idx="2"/>
          </p:nvPr>
        </p:nvSpPr>
        <p:spPr>
          <a:xfrm>
            <a:off x="395536" y="2132856"/>
            <a:ext cx="7992888" cy="4248472"/>
          </a:xfrm>
          <a:solidFill>
            <a:srgbClr val="FFFF00"/>
          </a:solidFill>
        </p:spPr>
        <p:txBody>
          <a:bodyPr/>
          <a:lstStyle/>
          <a:p>
            <a:r>
              <a:rPr lang="en-US" sz="2000" b="1" dirty="0" smtClean="0">
                <a:solidFill>
                  <a:schemeClr val="bg1"/>
                </a:solidFill>
              </a:rPr>
              <a:t>Summary</a:t>
            </a:r>
            <a:endParaRPr lang="en-US" sz="2000" dirty="0">
              <a:solidFill>
                <a:schemeClr val="bg1"/>
              </a:solidFill>
            </a:endParaRPr>
          </a:p>
          <a:p>
            <a:endParaRPr lang="en-US" sz="2000" dirty="0">
              <a:solidFill>
                <a:schemeClr val="bg1"/>
              </a:solidFill>
            </a:endParaRPr>
          </a:p>
          <a:p>
            <a:r>
              <a:rPr lang="en-US" sz="2000" b="1" dirty="0">
                <a:solidFill>
                  <a:schemeClr val="bg1"/>
                </a:solidFill>
              </a:rPr>
              <a:t>Codeine should only be used to relieve acute moderate pain in children older than 12 years and only if it cannot be relieved by other painkillers such as paracetamol or ibuprofen alone</a:t>
            </a:r>
            <a:r>
              <a:rPr lang="en-US" sz="2000" b="1" dirty="0" smtClean="0">
                <a:solidFill>
                  <a:schemeClr val="bg1"/>
                </a:solidFill>
              </a:rPr>
              <a:t>.</a:t>
            </a:r>
          </a:p>
          <a:p>
            <a:endParaRPr lang="en-US" sz="2000" b="1" dirty="0">
              <a:solidFill>
                <a:schemeClr val="bg1"/>
              </a:solidFill>
            </a:endParaRPr>
          </a:p>
          <a:p>
            <a:r>
              <a:rPr lang="en-US" sz="2000" dirty="0">
                <a:solidFill>
                  <a:schemeClr val="bg1"/>
                </a:solidFill>
              </a:rPr>
              <a:t>Furthermore, a significant risk of serious and life-threatening adverse reactions has been identified in children with obstructive sleep apnoea who received codeine after tonsillectomy or adenoidectomy (or both). </a:t>
            </a:r>
            <a:r>
              <a:rPr lang="en-US" sz="2000" b="1" dirty="0">
                <a:solidFill>
                  <a:schemeClr val="bg1"/>
                </a:solidFill>
              </a:rPr>
              <a:t>Codeine is now contraindicated in all children younger than 18 years who undergo these procedures for obstructive sleep apnoea</a:t>
            </a:r>
          </a:p>
          <a:p>
            <a:endParaRPr lang="en-US" dirty="0"/>
          </a:p>
          <a:p>
            <a:endParaRPr lang="en-US" sz="2000" b="1" dirty="0">
              <a:solidFill>
                <a:schemeClr val="bg1"/>
              </a:solidFill>
            </a:endParaRPr>
          </a:p>
        </p:txBody>
      </p:sp>
      <p:pic>
        <p:nvPicPr>
          <p:cNvPr id="10" name="Content Placeholder 9" descr="MHRA_website_logo.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64819" b="-64819"/>
          <a:stretch>
            <a:fillRect/>
          </a:stretch>
        </p:blipFill>
        <p:spPr>
          <a:xfrm>
            <a:off x="611560" y="0"/>
            <a:ext cx="3490108" cy="1787797"/>
          </a:xfrm>
        </p:spPr>
      </p:pic>
    </p:spTree>
    <p:extLst>
      <p:ext uri="{BB962C8B-B14F-4D97-AF65-F5344CB8AC3E}">
        <p14:creationId xmlns:p14="http://schemas.microsoft.com/office/powerpoint/2010/main" xmlns="" val="2312674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457200" y="274638"/>
            <a:ext cx="8229600" cy="850106"/>
          </a:xfrm>
        </p:spPr>
        <p:txBody>
          <a:bodyPr/>
          <a:lstStyle/>
          <a:p>
            <a:pPr algn="l"/>
            <a:r>
              <a:rPr lang="en-GB" sz="2800" dirty="0" smtClean="0">
                <a:solidFill>
                  <a:srgbClr val="FFFF00"/>
                </a:solidFill>
                <a:latin typeface="Calibri" charset="0"/>
              </a:rPr>
              <a:t>Possible Alternatives:</a:t>
            </a:r>
            <a:endParaRPr lang="en-GB" sz="2800" dirty="0">
              <a:solidFill>
                <a:srgbClr val="FFFF00"/>
              </a:solidFill>
              <a:latin typeface="Calibri" charset="0"/>
            </a:endParaRPr>
          </a:p>
        </p:txBody>
      </p:sp>
      <p:sp>
        <p:nvSpPr>
          <p:cNvPr id="44034" name="Rectangle 3"/>
          <p:cNvSpPr>
            <a:spLocks noGrp="1"/>
          </p:cNvSpPr>
          <p:nvPr>
            <p:ph type="body" idx="1"/>
          </p:nvPr>
        </p:nvSpPr>
        <p:spPr>
          <a:xfrm>
            <a:off x="457200" y="1124744"/>
            <a:ext cx="8229600" cy="5256584"/>
          </a:xfrm>
        </p:spPr>
        <p:txBody>
          <a:bodyPr/>
          <a:lstStyle/>
          <a:p>
            <a:pPr>
              <a:lnSpc>
                <a:spcPct val="80000"/>
              </a:lnSpc>
              <a:buFont typeface="Arial" charset="0"/>
              <a:buNone/>
            </a:pPr>
            <a:r>
              <a:rPr lang="en-GB" sz="2800" b="1" dirty="0" smtClean="0">
                <a:solidFill>
                  <a:srgbClr val="99CCFF"/>
                </a:solidFill>
                <a:latin typeface="Calibri" charset="0"/>
              </a:rPr>
              <a:t>1. Low </a:t>
            </a:r>
            <a:r>
              <a:rPr lang="en-GB" sz="2800" b="1" dirty="0">
                <a:solidFill>
                  <a:srgbClr val="99CCFF"/>
                </a:solidFill>
                <a:latin typeface="Calibri" charset="0"/>
              </a:rPr>
              <a:t>Dose oral Morphine (Oramorph)</a:t>
            </a:r>
          </a:p>
          <a:p>
            <a:pPr>
              <a:lnSpc>
                <a:spcPct val="80000"/>
              </a:lnSpc>
              <a:buFont typeface="Arial" charset="0"/>
              <a:buNone/>
            </a:pPr>
            <a:endParaRPr lang="en-GB" sz="2800" dirty="0">
              <a:solidFill>
                <a:srgbClr val="99CCFF"/>
              </a:solidFill>
              <a:latin typeface="Calibri" charset="0"/>
            </a:endParaRPr>
          </a:p>
          <a:p>
            <a:pPr marL="0" indent="0">
              <a:lnSpc>
                <a:spcPct val="80000"/>
              </a:lnSpc>
              <a:buNone/>
            </a:pPr>
            <a:r>
              <a:rPr lang="en-GB" sz="2800" b="1" dirty="0" smtClean="0">
                <a:latin typeface="Calibri" charset="0"/>
              </a:rPr>
              <a:t>Pharmacodynamics:</a:t>
            </a:r>
          </a:p>
          <a:p>
            <a:pPr marL="0" indent="0">
              <a:lnSpc>
                <a:spcPct val="80000"/>
              </a:lnSpc>
              <a:buNone/>
            </a:pPr>
            <a:endParaRPr lang="en-GB" sz="2800" dirty="0">
              <a:latin typeface="Calibri" charset="0"/>
            </a:endParaRPr>
          </a:p>
          <a:p>
            <a:pPr>
              <a:lnSpc>
                <a:spcPct val="80000"/>
              </a:lnSpc>
            </a:pPr>
            <a:r>
              <a:rPr lang="en-GB" sz="2800" dirty="0" smtClean="0">
                <a:latin typeface="Calibri" charset="0"/>
              </a:rPr>
              <a:t>Known to be a potent effective analgesic agent in most children       NNT =2.9 (adult 10mg </a:t>
            </a:r>
            <a:r>
              <a:rPr lang="en-GB" sz="2800" dirty="0" err="1" smtClean="0">
                <a:latin typeface="Calibri" charset="0"/>
              </a:rPr>
              <a:t>im</a:t>
            </a:r>
            <a:r>
              <a:rPr lang="en-GB" sz="2800" dirty="0" smtClean="0">
                <a:latin typeface="Calibri" charset="0"/>
              </a:rPr>
              <a:t>)</a:t>
            </a:r>
          </a:p>
          <a:p>
            <a:pPr marL="0" indent="0">
              <a:lnSpc>
                <a:spcPct val="80000"/>
              </a:lnSpc>
              <a:buNone/>
            </a:pPr>
            <a:endParaRPr lang="en-GB" sz="2800" dirty="0" smtClean="0">
              <a:latin typeface="Calibri" charset="0"/>
            </a:endParaRPr>
          </a:p>
          <a:p>
            <a:pPr>
              <a:lnSpc>
                <a:spcPct val="80000"/>
              </a:lnSpc>
            </a:pPr>
            <a:r>
              <a:rPr lang="en-GB" sz="2800" dirty="0" smtClean="0">
                <a:latin typeface="Calibri" charset="0"/>
              </a:rPr>
              <a:t>Extensive “in patient” clinical experience of drug</a:t>
            </a:r>
          </a:p>
          <a:p>
            <a:pPr marL="0" indent="0">
              <a:lnSpc>
                <a:spcPct val="80000"/>
              </a:lnSpc>
              <a:buNone/>
            </a:pPr>
            <a:endParaRPr lang="en-GB" sz="2800" dirty="0">
              <a:latin typeface="Calibri" charset="0"/>
            </a:endParaRPr>
          </a:p>
          <a:p>
            <a:pPr>
              <a:lnSpc>
                <a:spcPct val="80000"/>
              </a:lnSpc>
            </a:pPr>
            <a:r>
              <a:rPr lang="en-GB" sz="2800" dirty="0" smtClean="0">
                <a:latin typeface="Calibri" charset="0"/>
              </a:rPr>
              <a:t>No case series of use as “take home” analgesia for intermediate surgery in children to assess efficacy and safety.</a:t>
            </a:r>
          </a:p>
          <a:p>
            <a:pPr marL="0" indent="0">
              <a:lnSpc>
                <a:spcPct val="80000"/>
              </a:lnSpc>
              <a:buNone/>
            </a:pPr>
            <a:endParaRPr lang="en-GB" sz="2400" dirty="0">
              <a:latin typeface="Calibri" charset="0"/>
            </a:endParaRPr>
          </a:p>
          <a:p>
            <a:pPr>
              <a:lnSpc>
                <a:spcPct val="80000"/>
              </a:lnSpc>
            </a:pPr>
            <a:endParaRPr lang="en-GB" sz="2400" dirty="0">
              <a:latin typeface="Calibri" charset="0"/>
            </a:endParaRPr>
          </a:p>
        </p:txBody>
      </p:sp>
      <p:pic>
        <p:nvPicPr>
          <p:cNvPr id="4" name="Picture 10" descr="ANd9GcSTUdEEBdEY9bFIsIB58GKFI8s6yeU477W0vf6-VkXdSk5BjBKgUQai8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6696" y="332656"/>
            <a:ext cx="2115784" cy="18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457200" y="274638"/>
            <a:ext cx="8229600" cy="418058"/>
          </a:xfrm>
        </p:spPr>
        <p:txBody>
          <a:bodyPr/>
          <a:lstStyle/>
          <a:p>
            <a:pPr algn="l"/>
            <a:r>
              <a:rPr lang="en-GB" sz="2800" dirty="0" smtClean="0">
                <a:solidFill>
                  <a:srgbClr val="FFFF00"/>
                </a:solidFill>
                <a:latin typeface="Calibri" charset="0"/>
              </a:rPr>
              <a:t>Possible Alternatives:</a:t>
            </a:r>
            <a:endParaRPr lang="en-GB" sz="2800" dirty="0">
              <a:solidFill>
                <a:srgbClr val="FFFF00"/>
              </a:solidFill>
              <a:latin typeface="Calibri" charset="0"/>
            </a:endParaRPr>
          </a:p>
        </p:txBody>
      </p:sp>
      <p:sp>
        <p:nvSpPr>
          <p:cNvPr id="44034" name="Rectangle 3"/>
          <p:cNvSpPr>
            <a:spLocks noGrp="1"/>
          </p:cNvSpPr>
          <p:nvPr>
            <p:ph type="body" idx="1"/>
          </p:nvPr>
        </p:nvSpPr>
        <p:spPr>
          <a:xfrm>
            <a:off x="457200" y="1196752"/>
            <a:ext cx="8229600" cy="5472608"/>
          </a:xfrm>
        </p:spPr>
        <p:txBody>
          <a:bodyPr/>
          <a:lstStyle/>
          <a:p>
            <a:pPr>
              <a:lnSpc>
                <a:spcPct val="80000"/>
              </a:lnSpc>
              <a:buFont typeface="Arial" charset="0"/>
              <a:buNone/>
            </a:pPr>
            <a:r>
              <a:rPr lang="en-GB" sz="2400" b="1" dirty="0" smtClean="0">
                <a:solidFill>
                  <a:srgbClr val="99CCFF"/>
                </a:solidFill>
                <a:latin typeface="Calibri" charset="0"/>
              </a:rPr>
              <a:t>1. Low </a:t>
            </a:r>
            <a:r>
              <a:rPr lang="en-GB" sz="2400" b="1" dirty="0">
                <a:solidFill>
                  <a:srgbClr val="99CCFF"/>
                </a:solidFill>
                <a:latin typeface="Calibri" charset="0"/>
              </a:rPr>
              <a:t>Dose oral Morphine (Oramorph)</a:t>
            </a:r>
          </a:p>
          <a:p>
            <a:pPr marL="0" indent="0">
              <a:lnSpc>
                <a:spcPct val="80000"/>
              </a:lnSpc>
              <a:buNone/>
            </a:pPr>
            <a:endParaRPr lang="en-GB" sz="2800" b="1" dirty="0">
              <a:latin typeface="Calibri" charset="0"/>
            </a:endParaRPr>
          </a:p>
          <a:p>
            <a:pPr marL="0" indent="0">
              <a:lnSpc>
                <a:spcPct val="80000"/>
              </a:lnSpc>
              <a:buNone/>
            </a:pPr>
            <a:r>
              <a:rPr lang="en-GB" sz="2800" b="1" dirty="0" smtClean="0">
                <a:latin typeface="Calibri" charset="0"/>
              </a:rPr>
              <a:t>Pharmacokinetics:</a:t>
            </a:r>
          </a:p>
          <a:p>
            <a:pPr marL="0" indent="0">
              <a:lnSpc>
                <a:spcPct val="80000"/>
              </a:lnSpc>
              <a:buNone/>
            </a:pPr>
            <a:endParaRPr lang="en-GB" sz="2800" b="1" dirty="0" smtClean="0">
              <a:latin typeface="Calibri" charset="0"/>
            </a:endParaRPr>
          </a:p>
          <a:p>
            <a:pPr>
              <a:lnSpc>
                <a:spcPct val="80000"/>
              </a:lnSpc>
            </a:pPr>
            <a:r>
              <a:rPr lang="en-GB" sz="2800" dirty="0" smtClean="0">
                <a:latin typeface="Calibri" charset="0"/>
              </a:rPr>
              <a:t>Not a pro drug</a:t>
            </a:r>
          </a:p>
          <a:p>
            <a:pPr>
              <a:lnSpc>
                <a:spcPct val="80000"/>
              </a:lnSpc>
            </a:pPr>
            <a:r>
              <a:rPr lang="en-GB" sz="2800" dirty="0" smtClean="0">
                <a:latin typeface="Calibri" charset="0"/>
              </a:rPr>
              <a:t>Reasonable oral bioavailability (50%)</a:t>
            </a:r>
          </a:p>
          <a:p>
            <a:pPr>
              <a:lnSpc>
                <a:spcPct val="80000"/>
              </a:lnSpc>
            </a:pPr>
            <a:r>
              <a:rPr lang="en-GB" sz="2800" dirty="0" smtClean="0">
                <a:latin typeface="Calibri" charset="0"/>
              </a:rPr>
              <a:t>Metabolism does not involve CYP 2D6 enzyme system</a:t>
            </a:r>
          </a:p>
          <a:p>
            <a:pPr>
              <a:lnSpc>
                <a:spcPct val="80000"/>
              </a:lnSpc>
            </a:pPr>
            <a:r>
              <a:rPr lang="en-GB" sz="2800" dirty="0" smtClean="0">
                <a:latin typeface="Calibri" charset="0"/>
              </a:rPr>
              <a:t>Metabolised to:</a:t>
            </a:r>
          </a:p>
          <a:p>
            <a:pPr lvl="1">
              <a:lnSpc>
                <a:spcPct val="80000"/>
              </a:lnSpc>
            </a:pPr>
            <a:r>
              <a:rPr lang="en-GB" sz="2400" dirty="0" smtClean="0">
                <a:latin typeface="Calibri" charset="0"/>
              </a:rPr>
              <a:t>Morphine -3 – </a:t>
            </a:r>
            <a:r>
              <a:rPr lang="en-GB" sz="2400" dirty="0" err="1" smtClean="0">
                <a:latin typeface="Calibri" charset="0"/>
              </a:rPr>
              <a:t>glucuronide</a:t>
            </a:r>
            <a:r>
              <a:rPr lang="en-GB" sz="2400" dirty="0" smtClean="0">
                <a:latin typeface="Calibri" charset="0"/>
              </a:rPr>
              <a:t> (70%) </a:t>
            </a:r>
          </a:p>
          <a:p>
            <a:pPr lvl="1">
              <a:lnSpc>
                <a:spcPct val="80000"/>
              </a:lnSpc>
            </a:pPr>
            <a:r>
              <a:rPr lang="en-GB" sz="2400" dirty="0">
                <a:latin typeface="Calibri" charset="0"/>
              </a:rPr>
              <a:t>M</a:t>
            </a:r>
            <a:r>
              <a:rPr lang="en-GB" sz="2400" dirty="0" smtClean="0">
                <a:latin typeface="Calibri" charset="0"/>
              </a:rPr>
              <a:t>orphine-6- </a:t>
            </a:r>
            <a:r>
              <a:rPr lang="en-GB" sz="2400" dirty="0" err="1" smtClean="0">
                <a:latin typeface="Calibri" charset="0"/>
              </a:rPr>
              <a:t>glucuronide</a:t>
            </a:r>
            <a:r>
              <a:rPr lang="en-GB" sz="2400" dirty="0" smtClean="0">
                <a:latin typeface="Calibri" charset="0"/>
              </a:rPr>
              <a:t> (10% )</a:t>
            </a:r>
          </a:p>
          <a:p>
            <a:pPr marL="457200" lvl="1" indent="0">
              <a:lnSpc>
                <a:spcPct val="80000"/>
              </a:lnSpc>
              <a:buNone/>
            </a:pPr>
            <a:r>
              <a:rPr lang="en-GB" sz="2400" dirty="0">
                <a:latin typeface="Calibri" charset="0"/>
              </a:rPr>
              <a:t>	</a:t>
            </a:r>
            <a:r>
              <a:rPr lang="en-GB" sz="2400" dirty="0" smtClean="0">
                <a:latin typeface="Calibri" charset="0"/>
              </a:rPr>
              <a:t>= active potent metabolite</a:t>
            </a:r>
          </a:p>
          <a:p>
            <a:pPr marL="457200" lvl="1" indent="0">
              <a:lnSpc>
                <a:spcPct val="80000"/>
              </a:lnSpc>
              <a:buNone/>
            </a:pPr>
            <a:r>
              <a:rPr lang="en-GB" sz="2400" dirty="0">
                <a:latin typeface="Calibri" charset="0"/>
              </a:rPr>
              <a:t>	</a:t>
            </a:r>
            <a:r>
              <a:rPr lang="en-GB" sz="2400" dirty="0" smtClean="0">
                <a:latin typeface="Calibri" charset="0"/>
              </a:rPr>
              <a:t>= accumulates with repeated dosage</a:t>
            </a:r>
          </a:p>
          <a:p>
            <a:pPr marL="0" indent="0">
              <a:lnSpc>
                <a:spcPct val="80000"/>
              </a:lnSpc>
              <a:buNone/>
            </a:pPr>
            <a:endParaRPr lang="en-GB" sz="2400" b="1" dirty="0">
              <a:latin typeface="Calibri" charset="0"/>
            </a:endParaRPr>
          </a:p>
          <a:p>
            <a:pPr marL="0" indent="0">
              <a:lnSpc>
                <a:spcPct val="80000"/>
              </a:lnSpc>
              <a:buNone/>
            </a:pPr>
            <a:endParaRPr lang="en-GB" sz="2400" dirty="0">
              <a:latin typeface="Calibri"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5278" y="332656"/>
            <a:ext cx="2031384"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3992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457200" y="274638"/>
            <a:ext cx="8229600" cy="418058"/>
          </a:xfrm>
        </p:spPr>
        <p:txBody>
          <a:bodyPr/>
          <a:lstStyle/>
          <a:p>
            <a:pPr algn="l"/>
            <a:r>
              <a:rPr lang="en-GB" sz="2800" dirty="0" smtClean="0">
                <a:solidFill>
                  <a:srgbClr val="FFFF00"/>
                </a:solidFill>
                <a:latin typeface="Calibri" charset="0"/>
              </a:rPr>
              <a:t>Possible Alternatives:</a:t>
            </a:r>
            <a:endParaRPr lang="en-GB" sz="2800" dirty="0">
              <a:solidFill>
                <a:srgbClr val="FFFF00"/>
              </a:solidFill>
              <a:latin typeface="Calibri" charset="0"/>
            </a:endParaRPr>
          </a:p>
        </p:txBody>
      </p:sp>
      <p:sp>
        <p:nvSpPr>
          <p:cNvPr id="44034" name="Rectangle 3"/>
          <p:cNvSpPr>
            <a:spLocks noGrp="1"/>
          </p:cNvSpPr>
          <p:nvPr>
            <p:ph type="body" idx="1"/>
          </p:nvPr>
        </p:nvSpPr>
        <p:spPr>
          <a:xfrm>
            <a:off x="457200" y="1124744"/>
            <a:ext cx="8229600" cy="5544616"/>
          </a:xfrm>
        </p:spPr>
        <p:txBody>
          <a:bodyPr/>
          <a:lstStyle/>
          <a:p>
            <a:pPr marL="457200" indent="-457200">
              <a:lnSpc>
                <a:spcPct val="80000"/>
              </a:lnSpc>
              <a:buFont typeface="Arial" charset="0"/>
              <a:buAutoNum type="arabicPeriod"/>
            </a:pPr>
            <a:r>
              <a:rPr lang="en-GB" sz="2400" b="1" dirty="0" smtClean="0">
                <a:solidFill>
                  <a:srgbClr val="99CCFF"/>
                </a:solidFill>
                <a:latin typeface="Calibri" charset="0"/>
              </a:rPr>
              <a:t>Low </a:t>
            </a:r>
            <a:r>
              <a:rPr lang="en-GB" sz="2400" b="1" dirty="0">
                <a:solidFill>
                  <a:srgbClr val="99CCFF"/>
                </a:solidFill>
                <a:latin typeface="Calibri" charset="0"/>
              </a:rPr>
              <a:t>Dose oral Morphine (Oramorph)</a:t>
            </a:r>
          </a:p>
          <a:p>
            <a:pPr marL="457200" indent="-457200">
              <a:lnSpc>
                <a:spcPct val="80000"/>
              </a:lnSpc>
              <a:buAutoNum type="arabicPeriod"/>
            </a:pPr>
            <a:endParaRPr lang="en-GB" sz="2400" b="1" dirty="0">
              <a:latin typeface="Calibri" charset="0"/>
            </a:endParaRPr>
          </a:p>
          <a:p>
            <a:pPr marL="0" indent="0">
              <a:lnSpc>
                <a:spcPct val="80000"/>
              </a:lnSpc>
              <a:buNone/>
            </a:pPr>
            <a:r>
              <a:rPr lang="en-GB" sz="2800" b="1" dirty="0" smtClean="0">
                <a:latin typeface="Calibri" charset="0"/>
              </a:rPr>
              <a:t>Pharmaceutical:</a:t>
            </a:r>
          </a:p>
          <a:p>
            <a:pPr marL="0" indent="0">
              <a:lnSpc>
                <a:spcPct val="80000"/>
              </a:lnSpc>
              <a:buNone/>
            </a:pPr>
            <a:endParaRPr lang="en-GB" sz="2800" b="1" dirty="0" smtClean="0">
              <a:latin typeface="Calibri" charset="0"/>
            </a:endParaRPr>
          </a:p>
          <a:p>
            <a:pPr>
              <a:lnSpc>
                <a:spcPct val="80000"/>
              </a:lnSpc>
            </a:pPr>
            <a:r>
              <a:rPr lang="en-GB" sz="2800" dirty="0" smtClean="0">
                <a:latin typeface="Calibri" charset="0"/>
              </a:rPr>
              <a:t>Schedule </a:t>
            </a:r>
            <a:r>
              <a:rPr lang="en-GB" sz="2800" dirty="0">
                <a:latin typeface="Calibri" charset="0"/>
              </a:rPr>
              <a:t>5 drug </a:t>
            </a:r>
            <a:r>
              <a:rPr lang="en-GB" sz="2800" dirty="0" smtClean="0">
                <a:latin typeface="Calibri" charset="0"/>
              </a:rPr>
              <a:t>(Misuse of Drugs Regulations 2001).</a:t>
            </a:r>
            <a:endParaRPr lang="en-GB" sz="2800" dirty="0">
              <a:latin typeface="Calibri" charset="0"/>
            </a:endParaRPr>
          </a:p>
          <a:p>
            <a:pPr>
              <a:lnSpc>
                <a:spcPct val="80000"/>
              </a:lnSpc>
            </a:pPr>
            <a:r>
              <a:rPr lang="en-GB" sz="2800" dirty="0" smtClean="0">
                <a:latin typeface="Calibri" charset="0"/>
              </a:rPr>
              <a:t>Cheap</a:t>
            </a:r>
          </a:p>
          <a:p>
            <a:pPr>
              <a:lnSpc>
                <a:spcPct val="80000"/>
              </a:lnSpc>
            </a:pPr>
            <a:r>
              <a:rPr lang="en-GB" sz="2800" dirty="0" smtClean="0">
                <a:latin typeface="Calibri" charset="0"/>
              </a:rPr>
              <a:t>Child friendly preparation </a:t>
            </a:r>
          </a:p>
          <a:p>
            <a:pPr marL="0" indent="0">
              <a:lnSpc>
                <a:spcPct val="80000"/>
              </a:lnSpc>
              <a:buNone/>
            </a:pPr>
            <a:endParaRPr lang="en-GB" sz="2400" dirty="0">
              <a:latin typeface="Calibri"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5278" y="332656"/>
            <a:ext cx="2031384"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7653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p:cNvSpPr>
          <p:nvPr>
            <p:ph type="title"/>
          </p:nvPr>
        </p:nvSpPr>
        <p:spPr>
          <a:xfrm>
            <a:off x="457200" y="274638"/>
            <a:ext cx="8229600" cy="418058"/>
          </a:xfrm>
        </p:spPr>
        <p:txBody>
          <a:bodyPr/>
          <a:lstStyle/>
          <a:p>
            <a:pPr algn="l"/>
            <a:r>
              <a:rPr lang="en-GB" sz="3200" dirty="0" smtClean="0">
                <a:solidFill>
                  <a:srgbClr val="FFFF00"/>
                </a:solidFill>
                <a:latin typeface="Calibri" charset="0"/>
              </a:rPr>
              <a:t>Possible Alternatives:</a:t>
            </a:r>
            <a:endParaRPr lang="en-GB" sz="3200" dirty="0">
              <a:solidFill>
                <a:srgbClr val="FFFF00"/>
              </a:solidFill>
              <a:latin typeface="Calibri" charset="0"/>
            </a:endParaRPr>
          </a:p>
        </p:txBody>
      </p:sp>
      <p:sp>
        <p:nvSpPr>
          <p:cNvPr id="46082" name="Rectangle 5"/>
          <p:cNvSpPr>
            <a:spLocks noGrp="1"/>
          </p:cNvSpPr>
          <p:nvPr>
            <p:ph type="body" sz="half" idx="1"/>
          </p:nvPr>
        </p:nvSpPr>
        <p:spPr>
          <a:xfrm>
            <a:off x="457200" y="1268760"/>
            <a:ext cx="8362950" cy="5256584"/>
          </a:xfrm>
        </p:spPr>
        <p:txBody>
          <a:bodyPr/>
          <a:lstStyle/>
          <a:p>
            <a:pPr>
              <a:lnSpc>
                <a:spcPct val="80000"/>
              </a:lnSpc>
              <a:buFont typeface="Arial" charset="0"/>
              <a:buNone/>
            </a:pPr>
            <a:r>
              <a:rPr lang="en-GB" sz="2800" b="1" dirty="0" smtClean="0">
                <a:solidFill>
                  <a:srgbClr val="99CCFF"/>
                </a:solidFill>
                <a:latin typeface="Calibri" charset="0"/>
              </a:rPr>
              <a:t>2. Tramadol:</a:t>
            </a:r>
          </a:p>
          <a:p>
            <a:pPr>
              <a:lnSpc>
                <a:spcPct val="80000"/>
              </a:lnSpc>
              <a:buFont typeface="Arial" charset="0"/>
              <a:buNone/>
            </a:pPr>
            <a:endParaRPr lang="en-GB" sz="2800" b="1" dirty="0">
              <a:solidFill>
                <a:srgbClr val="99CCFF"/>
              </a:solidFill>
              <a:latin typeface="Calibri" charset="0"/>
            </a:endParaRPr>
          </a:p>
          <a:p>
            <a:pPr>
              <a:lnSpc>
                <a:spcPct val="80000"/>
              </a:lnSpc>
              <a:buFont typeface="Arial" charset="0"/>
              <a:buNone/>
            </a:pPr>
            <a:r>
              <a:rPr lang="en-GB" sz="2800" b="1" dirty="0">
                <a:latin typeface="Calibri" charset="0"/>
              </a:rPr>
              <a:t>Centrally acting synthetic </a:t>
            </a:r>
            <a:r>
              <a:rPr lang="en-GB" sz="2800" b="1" dirty="0" smtClean="0">
                <a:latin typeface="Calibri" charset="0"/>
              </a:rPr>
              <a:t>analgesic</a:t>
            </a:r>
          </a:p>
          <a:p>
            <a:pPr>
              <a:lnSpc>
                <a:spcPct val="80000"/>
              </a:lnSpc>
              <a:buFont typeface="Arial" charset="0"/>
              <a:buNone/>
            </a:pPr>
            <a:r>
              <a:rPr lang="en-GB" sz="2800" b="1" dirty="0" smtClean="0">
                <a:latin typeface="Calibri" charset="0"/>
              </a:rPr>
              <a:t> </a:t>
            </a:r>
            <a:endParaRPr lang="en-GB" sz="2800" b="1" dirty="0">
              <a:latin typeface="Calibri" charset="0"/>
            </a:endParaRPr>
          </a:p>
          <a:p>
            <a:pPr>
              <a:lnSpc>
                <a:spcPct val="80000"/>
              </a:lnSpc>
            </a:pPr>
            <a:r>
              <a:rPr lang="en-GB" sz="2800" b="1" dirty="0">
                <a:latin typeface="Calibri" charset="0"/>
              </a:rPr>
              <a:t>M</a:t>
            </a:r>
            <a:r>
              <a:rPr lang="en-GB" sz="2800" b="1" dirty="0" smtClean="0">
                <a:latin typeface="Calibri" charset="0"/>
              </a:rPr>
              <a:t>u </a:t>
            </a:r>
            <a:r>
              <a:rPr lang="en-GB" sz="2800" b="1" dirty="0">
                <a:latin typeface="Calibri" charset="0"/>
              </a:rPr>
              <a:t>opioid receptors </a:t>
            </a:r>
            <a:r>
              <a:rPr lang="en-GB" sz="2800" b="1" dirty="0" smtClean="0">
                <a:latin typeface="Calibri" charset="0"/>
              </a:rPr>
              <a:t>agonist</a:t>
            </a:r>
          </a:p>
          <a:p>
            <a:pPr>
              <a:lnSpc>
                <a:spcPct val="80000"/>
              </a:lnSpc>
            </a:pPr>
            <a:r>
              <a:rPr lang="en-GB" sz="2800" b="1" dirty="0" smtClean="0">
                <a:latin typeface="Calibri" charset="0"/>
              </a:rPr>
              <a:t>Inhibition of noradrenaline reuptake</a:t>
            </a:r>
          </a:p>
          <a:p>
            <a:pPr>
              <a:lnSpc>
                <a:spcPct val="80000"/>
              </a:lnSpc>
            </a:pPr>
            <a:r>
              <a:rPr lang="en-GB" sz="2800" b="1" dirty="0" smtClean="0">
                <a:latin typeface="Calibri" charset="0"/>
              </a:rPr>
              <a:t>Increased release  +  reduced reuptake of serotonin .</a:t>
            </a:r>
            <a:endParaRPr lang="en-GB" sz="2800" b="1" dirty="0">
              <a:latin typeface="Calibri" charset="0"/>
            </a:endParaRPr>
          </a:p>
          <a:p>
            <a:pPr>
              <a:lnSpc>
                <a:spcPct val="80000"/>
              </a:lnSpc>
              <a:buFont typeface="Arial" charset="0"/>
              <a:buNone/>
            </a:pPr>
            <a:endParaRPr lang="en-GB" sz="2400" b="1" dirty="0">
              <a:latin typeface="Calibri" charset="0"/>
            </a:endParaRPr>
          </a:p>
          <a:p>
            <a:pPr>
              <a:lnSpc>
                <a:spcPct val="80000"/>
              </a:lnSpc>
              <a:buFont typeface="Arial" charset="0"/>
              <a:buNone/>
            </a:pPr>
            <a:endParaRPr lang="en-GB" sz="2000" dirty="0">
              <a:latin typeface="Calibri" charset="0"/>
            </a:endParaRPr>
          </a:p>
        </p:txBody>
      </p:sp>
      <p:pic>
        <p:nvPicPr>
          <p:cNvPr id="46083" name="Picture 7" descr="tramadol"/>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6228184" y="620688"/>
            <a:ext cx="2343371" cy="2016224"/>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p:cNvSpPr>
          <p:nvPr>
            <p:ph type="title"/>
          </p:nvPr>
        </p:nvSpPr>
        <p:spPr>
          <a:xfrm>
            <a:off x="457200" y="274638"/>
            <a:ext cx="8229600" cy="418058"/>
          </a:xfrm>
        </p:spPr>
        <p:txBody>
          <a:bodyPr/>
          <a:lstStyle/>
          <a:p>
            <a:pPr algn="l"/>
            <a:r>
              <a:rPr lang="en-GB" sz="3200" dirty="0" smtClean="0">
                <a:solidFill>
                  <a:srgbClr val="FFFF00"/>
                </a:solidFill>
                <a:latin typeface="Calibri" charset="0"/>
              </a:rPr>
              <a:t>Possible Alternatives:</a:t>
            </a:r>
            <a:endParaRPr lang="en-GB" sz="3200" dirty="0">
              <a:solidFill>
                <a:srgbClr val="FFFF00"/>
              </a:solidFill>
              <a:latin typeface="Calibri" charset="0"/>
            </a:endParaRPr>
          </a:p>
        </p:txBody>
      </p:sp>
      <p:sp>
        <p:nvSpPr>
          <p:cNvPr id="46082" name="Rectangle 5"/>
          <p:cNvSpPr>
            <a:spLocks noGrp="1"/>
          </p:cNvSpPr>
          <p:nvPr>
            <p:ph type="body" sz="half" idx="1"/>
          </p:nvPr>
        </p:nvSpPr>
        <p:spPr>
          <a:xfrm>
            <a:off x="457200" y="404664"/>
            <a:ext cx="8362950" cy="6264696"/>
          </a:xfrm>
        </p:spPr>
        <p:txBody>
          <a:bodyPr/>
          <a:lstStyle/>
          <a:p>
            <a:pPr>
              <a:lnSpc>
                <a:spcPct val="80000"/>
              </a:lnSpc>
              <a:buFont typeface="Arial" charset="0"/>
              <a:buNone/>
            </a:pPr>
            <a:r>
              <a:rPr lang="en-GB" sz="2400" b="1" dirty="0" smtClean="0">
                <a:solidFill>
                  <a:srgbClr val="99CCFF"/>
                </a:solidFill>
                <a:latin typeface="Calibri" charset="0"/>
              </a:rPr>
              <a:t>2. Tramadol:</a:t>
            </a:r>
            <a:endParaRPr lang="en-GB" sz="2400" b="1" dirty="0">
              <a:solidFill>
                <a:srgbClr val="99CCFF"/>
              </a:solidFill>
              <a:latin typeface="Calibri" charset="0"/>
            </a:endParaRPr>
          </a:p>
          <a:p>
            <a:pPr>
              <a:lnSpc>
                <a:spcPct val="80000"/>
              </a:lnSpc>
              <a:buFont typeface="Arial" charset="0"/>
              <a:buNone/>
            </a:pPr>
            <a:endParaRPr lang="en-GB" sz="2400" b="1" dirty="0">
              <a:latin typeface="Calibri" charset="0"/>
            </a:endParaRPr>
          </a:p>
          <a:p>
            <a:pPr>
              <a:lnSpc>
                <a:spcPct val="80000"/>
              </a:lnSpc>
              <a:buFont typeface="Arial" charset="0"/>
              <a:buNone/>
            </a:pPr>
            <a:r>
              <a:rPr lang="en-GB" sz="2400" b="1" dirty="0" smtClean="0">
                <a:solidFill>
                  <a:srgbClr val="99CCFF"/>
                </a:solidFill>
                <a:latin typeface="Calibri" charset="0"/>
              </a:rPr>
              <a:t>Pharmacodynamics:</a:t>
            </a:r>
          </a:p>
          <a:p>
            <a:pPr>
              <a:lnSpc>
                <a:spcPct val="80000"/>
              </a:lnSpc>
              <a:buFont typeface="Arial" charset="0"/>
              <a:buNone/>
            </a:pPr>
            <a:endParaRPr lang="en-GB" sz="2400" b="1" dirty="0" smtClean="0">
              <a:solidFill>
                <a:srgbClr val="99CCFF"/>
              </a:solidFill>
              <a:latin typeface="Calibri" charset="0"/>
            </a:endParaRPr>
          </a:p>
          <a:p>
            <a:pPr>
              <a:lnSpc>
                <a:spcPct val="80000"/>
              </a:lnSpc>
            </a:pPr>
            <a:r>
              <a:rPr lang="en-GB" sz="2400" dirty="0" smtClean="0">
                <a:latin typeface="Calibri" charset="0"/>
              </a:rPr>
              <a:t>Extensive experience (&gt; 10 years of use) as a take home analgesia for breakthrough pain in children  in New Zealand</a:t>
            </a:r>
          </a:p>
          <a:p>
            <a:pPr marL="0" indent="0">
              <a:lnSpc>
                <a:spcPct val="80000"/>
              </a:lnSpc>
              <a:buNone/>
            </a:pPr>
            <a:endParaRPr lang="en-GB" sz="2400" dirty="0" smtClean="0">
              <a:latin typeface="Calibri" charset="0"/>
            </a:endParaRPr>
          </a:p>
          <a:p>
            <a:pPr>
              <a:lnSpc>
                <a:spcPct val="80000"/>
              </a:lnSpc>
            </a:pPr>
            <a:r>
              <a:rPr lang="en-GB" sz="2400" dirty="0" smtClean="0">
                <a:latin typeface="Calibri" charset="0"/>
              </a:rPr>
              <a:t>Effective analgesic in studies using a paediatric dental extraction model of pain</a:t>
            </a:r>
          </a:p>
          <a:p>
            <a:pPr marL="0" indent="0">
              <a:lnSpc>
                <a:spcPct val="80000"/>
              </a:lnSpc>
              <a:buNone/>
            </a:pPr>
            <a:r>
              <a:rPr lang="en-GB" sz="2400" dirty="0">
                <a:latin typeface="Calibri" charset="0"/>
              </a:rPr>
              <a:t> </a:t>
            </a:r>
            <a:r>
              <a:rPr lang="en-GB" sz="2400" dirty="0" smtClean="0">
                <a:latin typeface="Calibri" charset="0"/>
              </a:rPr>
              <a:t>    No case series of effectiveness post tonsillectomy in literature</a:t>
            </a:r>
          </a:p>
          <a:p>
            <a:pPr marL="0" indent="0">
              <a:lnSpc>
                <a:spcPct val="80000"/>
              </a:lnSpc>
              <a:buNone/>
            </a:pPr>
            <a:endParaRPr lang="en-GB" sz="2400" dirty="0" smtClean="0">
              <a:latin typeface="Calibri" charset="0"/>
            </a:endParaRPr>
          </a:p>
          <a:p>
            <a:pPr>
              <a:lnSpc>
                <a:spcPct val="80000"/>
              </a:lnSpc>
            </a:pPr>
            <a:r>
              <a:rPr lang="en-GB" sz="2400" dirty="0" smtClean="0">
                <a:latin typeface="Calibri" charset="0"/>
              </a:rPr>
              <a:t>Number needed to treat (NNT) = 4.6 (adult data – Tramadol 100mg)</a:t>
            </a:r>
          </a:p>
          <a:p>
            <a:pPr marL="0" indent="0">
              <a:lnSpc>
                <a:spcPct val="80000"/>
              </a:lnSpc>
              <a:buNone/>
            </a:pPr>
            <a:endParaRPr lang="en-GB" sz="2400" dirty="0" smtClean="0">
              <a:latin typeface="Calibri" charset="0"/>
            </a:endParaRPr>
          </a:p>
          <a:p>
            <a:pPr>
              <a:lnSpc>
                <a:spcPct val="80000"/>
              </a:lnSpc>
            </a:pPr>
            <a:r>
              <a:rPr lang="en-GB" sz="2400" dirty="0" smtClean="0">
                <a:latin typeface="Calibri" charset="0"/>
              </a:rPr>
              <a:t>Reduced theoretical potential for respiratory depression compared to conventional opioids</a:t>
            </a:r>
          </a:p>
          <a:p>
            <a:pPr marL="0" indent="0">
              <a:lnSpc>
                <a:spcPct val="80000"/>
              </a:lnSpc>
              <a:buNone/>
            </a:pPr>
            <a:r>
              <a:rPr lang="en-GB" sz="2400" dirty="0" smtClean="0">
                <a:latin typeface="Calibri" charset="0"/>
              </a:rPr>
              <a:t>     Reputation for increased incidence of increased PONV and</a:t>
            </a:r>
          </a:p>
          <a:p>
            <a:pPr marL="0" indent="0">
              <a:lnSpc>
                <a:spcPct val="80000"/>
              </a:lnSpc>
              <a:buNone/>
            </a:pPr>
            <a:r>
              <a:rPr lang="en-GB" sz="2400" dirty="0" smtClean="0">
                <a:latin typeface="Calibri" charset="0"/>
              </a:rPr>
              <a:t>    convulsions</a:t>
            </a:r>
            <a:endParaRPr lang="en-GB" sz="2400" dirty="0">
              <a:latin typeface="Calibri" charset="0"/>
            </a:endParaRPr>
          </a:p>
          <a:p>
            <a:pPr>
              <a:lnSpc>
                <a:spcPct val="80000"/>
              </a:lnSpc>
              <a:buFont typeface="Arial" charset="0"/>
              <a:buNone/>
            </a:pPr>
            <a:endParaRPr lang="en-GB" sz="2000" dirty="0">
              <a:latin typeface="Calibri" charset="0"/>
            </a:endParaRPr>
          </a:p>
        </p:txBody>
      </p:sp>
      <p:pic>
        <p:nvPicPr>
          <p:cNvPr id="46083" name="Picture 7" descr="tramadol"/>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6418935" y="116632"/>
            <a:ext cx="2008604" cy="1728192"/>
          </a:xfrm>
        </p:spPr>
      </p:pic>
    </p:spTree>
    <p:extLst>
      <p:ext uri="{BB962C8B-B14F-4D97-AF65-F5344CB8AC3E}">
        <p14:creationId xmlns:p14="http://schemas.microsoft.com/office/powerpoint/2010/main" xmlns="" val="1635772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p:cNvSpPr>
          <p:nvPr>
            <p:ph type="title"/>
          </p:nvPr>
        </p:nvSpPr>
        <p:spPr>
          <a:xfrm>
            <a:off x="457200" y="274638"/>
            <a:ext cx="8229600" cy="778098"/>
          </a:xfrm>
        </p:spPr>
        <p:txBody>
          <a:bodyPr/>
          <a:lstStyle/>
          <a:p>
            <a:pPr algn="l"/>
            <a:r>
              <a:rPr lang="en-GB" sz="3200" dirty="0">
                <a:solidFill>
                  <a:srgbClr val="FFFF00"/>
                </a:solidFill>
                <a:latin typeface="Calibri" charset="0"/>
              </a:rPr>
              <a:t>Possible Alternatives:</a:t>
            </a:r>
          </a:p>
        </p:txBody>
      </p:sp>
      <p:sp>
        <p:nvSpPr>
          <p:cNvPr id="46082" name="Rectangle 5"/>
          <p:cNvSpPr>
            <a:spLocks noGrp="1"/>
          </p:cNvSpPr>
          <p:nvPr>
            <p:ph type="body" sz="half" idx="1"/>
          </p:nvPr>
        </p:nvSpPr>
        <p:spPr>
          <a:xfrm>
            <a:off x="457200" y="908720"/>
            <a:ext cx="8362950" cy="5616624"/>
          </a:xfrm>
        </p:spPr>
        <p:txBody>
          <a:bodyPr/>
          <a:lstStyle/>
          <a:p>
            <a:pPr>
              <a:lnSpc>
                <a:spcPct val="80000"/>
              </a:lnSpc>
              <a:buFont typeface="Arial" charset="0"/>
              <a:buNone/>
            </a:pPr>
            <a:r>
              <a:rPr lang="en-GB" sz="2800" b="1" dirty="0" smtClean="0">
                <a:solidFill>
                  <a:srgbClr val="99CCFF"/>
                </a:solidFill>
                <a:latin typeface="Calibri" charset="0"/>
              </a:rPr>
              <a:t>2. Tramadol:</a:t>
            </a:r>
          </a:p>
          <a:p>
            <a:pPr>
              <a:lnSpc>
                <a:spcPct val="80000"/>
              </a:lnSpc>
              <a:buFont typeface="Arial" charset="0"/>
              <a:buNone/>
            </a:pPr>
            <a:endParaRPr lang="en-GB" sz="2800" b="1" dirty="0" smtClean="0">
              <a:latin typeface="Calibri" charset="0"/>
            </a:endParaRPr>
          </a:p>
          <a:p>
            <a:pPr>
              <a:lnSpc>
                <a:spcPct val="80000"/>
              </a:lnSpc>
              <a:buFont typeface="Arial" charset="0"/>
              <a:buNone/>
            </a:pPr>
            <a:r>
              <a:rPr lang="en-GB" sz="2800" b="1" dirty="0" smtClean="0">
                <a:solidFill>
                  <a:srgbClr val="99CCFF"/>
                </a:solidFill>
                <a:latin typeface="Calibri" charset="0"/>
              </a:rPr>
              <a:t>Pharmacokinetics:</a:t>
            </a:r>
          </a:p>
          <a:p>
            <a:pPr>
              <a:lnSpc>
                <a:spcPct val="80000"/>
              </a:lnSpc>
              <a:buFont typeface="Arial" charset="0"/>
              <a:buNone/>
            </a:pPr>
            <a:endParaRPr lang="en-GB" sz="2800" dirty="0" smtClean="0">
              <a:solidFill>
                <a:srgbClr val="99CCFF"/>
              </a:solidFill>
              <a:latin typeface="Calibri" charset="0"/>
            </a:endParaRPr>
          </a:p>
          <a:p>
            <a:pPr>
              <a:lnSpc>
                <a:spcPct val="80000"/>
              </a:lnSpc>
            </a:pPr>
            <a:r>
              <a:rPr lang="en-GB" sz="2800" dirty="0" smtClean="0">
                <a:latin typeface="Calibri" charset="0"/>
              </a:rPr>
              <a:t>Racemic mixture (+ and – enantiomers)</a:t>
            </a:r>
          </a:p>
          <a:p>
            <a:pPr>
              <a:lnSpc>
                <a:spcPct val="80000"/>
              </a:lnSpc>
            </a:pPr>
            <a:r>
              <a:rPr lang="en-GB" sz="2800" dirty="0" smtClean="0">
                <a:latin typeface="Calibri" charset="0"/>
              </a:rPr>
              <a:t>Both enantiomers = active analgesics</a:t>
            </a:r>
          </a:p>
          <a:p>
            <a:pPr marL="0" indent="0">
              <a:lnSpc>
                <a:spcPct val="80000"/>
              </a:lnSpc>
              <a:buNone/>
            </a:pPr>
            <a:endParaRPr lang="en-GB" sz="2800" dirty="0" smtClean="0">
              <a:latin typeface="Calibri" charset="0"/>
            </a:endParaRPr>
          </a:p>
          <a:p>
            <a:pPr>
              <a:lnSpc>
                <a:spcPct val="80000"/>
              </a:lnSpc>
            </a:pPr>
            <a:r>
              <a:rPr lang="en-GB" sz="2800" dirty="0" smtClean="0">
                <a:latin typeface="Calibri" charset="0"/>
              </a:rPr>
              <a:t>Good oral bioavailability (63%)</a:t>
            </a:r>
          </a:p>
          <a:p>
            <a:pPr>
              <a:lnSpc>
                <a:spcPct val="80000"/>
              </a:lnSpc>
            </a:pPr>
            <a:r>
              <a:rPr lang="en-GB" sz="2800" dirty="0" smtClean="0">
                <a:latin typeface="Calibri" charset="0"/>
              </a:rPr>
              <a:t>Metabolised in the liver by </a:t>
            </a:r>
            <a:r>
              <a:rPr lang="en-GB" sz="2800" dirty="0" smtClean="0">
                <a:solidFill>
                  <a:srgbClr val="99CCFF"/>
                </a:solidFill>
                <a:latin typeface="Calibri" charset="0"/>
              </a:rPr>
              <a:t>CYP2D6</a:t>
            </a:r>
            <a:r>
              <a:rPr lang="en-GB" sz="2800" dirty="0" smtClean="0">
                <a:latin typeface="Calibri" charset="0"/>
              </a:rPr>
              <a:t> to </a:t>
            </a:r>
          </a:p>
          <a:p>
            <a:pPr marL="0" indent="0">
              <a:lnSpc>
                <a:spcPct val="80000"/>
              </a:lnSpc>
              <a:buNone/>
            </a:pPr>
            <a:r>
              <a:rPr lang="en-GB" sz="2800" dirty="0">
                <a:latin typeface="Calibri" charset="0"/>
              </a:rPr>
              <a:t> </a:t>
            </a:r>
            <a:r>
              <a:rPr lang="en-GB" sz="2800" dirty="0" smtClean="0">
                <a:latin typeface="Calibri" charset="0"/>
              </a:rPr>
              <a:t>   o-desmethyltramadol (+M1 and –M1) </a:t>
            </a:r>
          </a:p>
          <a:p>
            <a:pPr>
              <a:lnSpc>
                <a:spcPct val="80000"/>
              </a:lnSpc>
            </a:pPr>
            <a:r>
              <a:rPr lang="en-GB" sz="2800" dirty="0" smtClean="0">
                <a:latin typeface="Calibri" charset="0"/>
              </a:rPr>
              <a:t>Elimination T</a:t>
            </a:r>
            <a:r>
              <a:rPr lang="en-GB" sz="2800" baseline="-25000" dirty="0" smtClean="0">
                <a:latin typeface="Calibri" charset="0"/>
              </a:rPr>
              <a:t>1/2 </a:t>
            </a:r>
            <a:r>
              <a:rPr lang="en-GB" sz="2800" dirty="0" smtClean="0">
                <a:latin typeface="Calibri" charset="0"/>
              </a:rPr>
              <a:t> Tramadol </a:t>
            </a:r>
            <a:r>
              <a:rPr lang="en-GB" sz="2800" baseline="-25000" dirty="0" smtClean="0">
                <a:latin typeface="Calibri" charset="0"/>
              </a:rPr>
              <a:t> </a:t>
            </a:r>
            <a:r>
              <a:rPr lang="en-GB" sz="2800" dirty="0" smtClean="0">
                <a:latin typeface="Calibri" charset="0"/>
              </a:rPr>
              <a:t>= 3.6 hours</a:t>
            </a:r>
          </a:p>
          <a:p>
            <a:pPr>
              <a:lnSpc>
                <a:spcPct val="80000"/>
              </a:lnSpc>
            </a:pPr>
            <a:r>
              <a:rPr lang="en-GB" sz="2800" dirty="0">
                <a:latin typeface="Calibri" charset="0"/>
              </a:rPr>
              <a:t>Elimination T</a:t>
            </a:r>
            <a:r>
              <a:rPr lang="en-GB" sz="2800" baseline="-25000" dirty="0">
                <a:latin typeface="Calibri" charset="0"/>
              </a:rPr>
              <a:t>1/2 </a:t>
            </a:r>
            <a:r>
              <a:rPr lang="en-GB" sz="2800" dirty="0">
                <a:latin typeface="Calibri" charset="0"/>
              </a:rPr>
              <a:t> </a:t>
            </a:r>
            <a:r>
              <a:rPr lang="en-GB" sz="2800" dirty="0" smtClean="0">
                <a:latin typeface="Calibri" charset="0"/>
              </a:rPr>
              <a:t>+M1 </a:t>
            </a:r>
            <a:r>
              <a:rPr lang="en-GB" sz="2800" baseline="-25000" dirty="0" smtClean="0">
                <a:latin typeface="Calibri" charset="0"/>
              </a:rPr>
              <a:t> </a:t>
            </a:r>
            <a:r>
              <a:rPr lang="en-GB" sz="2800" dirty="0">
                <a:latin typeface="Calibri" charset="0"/>
              </a:rPr>
              <a:t>= 5.8 </a:t>
            </a:r>
            <a:r>
              <a:rPr lang="en-GB" sz="2800" dirty="0" smtClean="0">
                <a:latin typeface="Calibri" charset="0"/>
              </a:rPr>
              <a:t>hours</a:t>
            </a:r>
          </a:p>
          <a:p>
            <a:pPr marL="0" indent="0">
              <a:lnSpc>
                <a:spcPct val="80000"/>
              </a:lnSpc>
              <a:buNone/>
            </a:pPr>
            <a:endParaRPr lang="en-GB" sz="2800" b="1" dirty="0" smtClean="0">
              <a:latin typeface="Calibri" charset="0"/>
            </a:endParaRPr>
          </a:p>
          <a:p>
            <a:pPr lvl="1">
              <a:lnSpc>
                <a:spcPct val="80000"/>
              </a:lnSpc>
            </a:pPr>
            <a:endParaRPr lang="en-GB" sz="2000" b="1" dirty="0" smtClean="0">
              <a:latin typeface="Calibri" charset="0"/>
            </a:endParaRPr>
          </a:p>
          <a:p>
            <a:pPr>
              <a:lnSpc>
                <a:spcPct val="80000"/>
              </a:lnSpc>
              <a:buFont typeface="Arial" charset="0"/>
              <a:buNone/>
            </a:pPr>
            <a:endParaRPr lang="en-GB" sz="2400" b="1" dirty="0">
              <a:latin typeface="Calibri" charset="0"/>
            </a:endParaRPr>
          </a:p>
          <a:p>
            <a:pPr>
              <a:lnSpc>
                <a:spcPct val="80000"/>
              </a:lnSpc>
              <a:buFont typeface="Arial" charset="0"/>
              <a:buNone/>
            </a:pPr>
            <a:endParaRPr lang="en-GB" sz="2000" dirty="0">
              <a:latin typeface="Calibri" charset="0"/>
            </a:endParaRPr>
          </a:p>
        </p:txBody>
      </p:sp>
      <p:pic>
        <p:nvPicPr>
          <p:cNvPr id="46083" name="Picture 7" descr="tramadol"/>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6588224" y="188640"/>
            <a:ext cx="1948309" cy="1944498"/>
          </a:xfrm>
        </p:spPr>
      </p:pic>
    </p:spTree>
    <p:extLst>
      <p:ext uri="{BB962C8B-B14F-4D97-AF65-F5344CB8AC3E}">
        <p14:creationId xmlns:p14="http://schemas.microsoft.com/office/powerpoint/2010/main" xmlns="" val="60553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p:cNvSpPr>
          <p:nvPr>
            <p:ph type="title"/>
          </p:nvPr>
        </p:nvSpPr>
        <p:spPr>
          <a:xfrm>
            <a:off x="457200" y="274638"/>
            <a:ext cx="8229600" cy="778098"/>
          </a:xfrm>
        </p:spPr>
        <p:txBody>
          <a:bodyPr/>
          <a:lstStyle/>
          <a:p>
            <a:pPr algn="l"/>
            <a:r>
              <a:rPr lang="en-GB" sz="3200" dirty="0">
                <a:solidFill>
                  <a:srgbClr val="FFFF00"/>
                </a:solidFill>
                <a:latin typeface="Calibri" charset="0"/>
              </a:rPr>
              <a:t>Possible Alternatives:</a:t>
            </a:r>
          </a:p>
        </p:txBody>
      </p:sp>
      <p:sp>
        <p:nvSpPr>
          <p:cNvPr id="46082" name="Rectangle 5"/>
          <p:cNvSpPr>
            <a:spLocks noGrp="1"/>
          </p:cNvSpPr>
          <p:nvPr>
            <p:ph type="body" sz="half" idx="1"/>
          </p:nvPr>
        </p:nvSpPr>
        <p:spPr>
          <a:xfrm>
            <a:off x="457200" y="908720"/>
            <a:ext cx="8362950" cy="5616624"/>
          </a:xfrm>
        </p:spPr>
        <p:txBody>
          <a:bodyPr/>
          <a:lstStyle/>
          <a:p>
            <a:pPr>
              <a:lnSpc>
                <a:spcPct val="80000"/>
              </a:lnSpc>
              <a:buFont typeface="Arial" charset="0"/>
              <a:buNone/>
            </a:pPr>
            <a:r>
              <a:rPr lang="en-GB" sz="2400" b="1" dirty="0" smtClean="0">
                <a:solidFill>
                  <a:srgbClr val="99CCFF"/>
                </a:solidFill>
                <a:latin typeface="Calibri" charset="0"/>
              </a:rPr>
              <a:t>2. Tramadol:</a:t>
            </a:r>
            <a:endParaRPr lang="en-GB" sz="2400" b="1" dirty="0" smtClean="0">
              <a:latin typeface="Calibri" charset="0"/>
            </a:endParaRPr>
          </a:p>
          <a:p>
            <a:pPr>
              <a:lnSpc>
                <a:spcPct val="80000"/>
              </a:lnSpc>
              <a:buFont typeface="Arial" charset="0"/>
              <a:buNone/>
            </a:pPr>
            <a:r>
              <a:rPr lang="en-GB" sz="2400" b="1" dirty="0" smtClean="0">
                <a:solidFill>
                  <a:srgbClr val="99CCFF"/>
                </a:solidFill>
                <a:latin typeface="Calibri" charset="0"/>
              </a:rPr>
              <a:t>Pharmacokinetics:</a:t>
            </a:r>
          </a:p>
          <a:p>
            <a:pPr lvl="1">
              <a:lnSpc>
                <a:spcPct val="80000"/>
              </a:lnSpc>
            </a:pPr>
            <a:endParaRPr lang="en-GB" sz="2400" b="1" dirty="0" smtClean="0">
              <a:latin typeface="Calibri" charset="0"/>
            </a:endParaRPr>
          </a:p>
          <a:p>
            <a:pPr>
              <a:lnSpc>
                <a:spcPct val="80000"/>
              </a:lnSpc>
            </a:pPr>
            <a:r>
              <a:rPr lang="en-GB" sz="2800" b="1" dirty="0">
                <a:latin typeface="Calibri" charset="0"/>
              </a:rPr>
              <a:t>+M1 = </a:t>
            </a:r>
            <a:r>
              <a:rPr lang="en-GB" sz="2800" b="1" dirty="0" smtClean="0">
                <a:latin typeface="Calibri" charset="0"/>
              </a:rPr>
              <a:t>potent </a:t>
            </a:r>
            <a:r>
              <a:rPr lang="en-GB" sz="2800" b="1" dirty="0" smtClean="0">
                <a:latin typeface="Symbol" charset="2"/>
                <a:cs typeface="Symbol" charset="2"/>
              </a:rPr>
              <a:t>m</a:t>
            </a:r>
            <a:r>
              <a:rPr lang="en-GB" sz="2800" b="1" dirty="0" smtClean="0">
                <a:latin typeface="Calibri" charset="0"/>
              </a:rPr>
              <a:t> </a:t>
            </a:r>
            <a:r>
              <a:rPr lang="en-GB" sz="2800" b="1" dirty="0">
                <a:latin typeface="Calibri" charset="0"/>
              </a:rPr>
              <a:t>agonist</a:t>
            </a:r>
          </a:p>
          <a:p>
            <a:pPr lvl="1">
              <a:lnSpc>
                <a:spcPct val="80000"/>
              </a:lnSpc>
            </a:pPr>
            <a:r>
              <a:rPr lang="en-GB" sz="2400" b="1" dirty="0">
                <a:latin typeface="Calibri" charset="0"/>
              </a:rPr>
              <a:t> 200 times the affinity for mu receptors of tramadol itself</a:t>
            </a:r>
            <a:r>
              <a:rPr lang="en-GB" sz="2400" b="1" dirty="0" smtClean="0">
                <a:latin typeface="Calibri" charset="0"/>
              </a:rPr>
              <a:t>.</a:t>
            </a:r>
          </a:p>
          <a:p>
            <a:pPr marL="457200" lvl="1" indent="0">
              <a:lnSpc>
                <a:spcPct val="80000"/>
              </a:lnSpc>
              <a:buNone/>
            </a:pPr>
            <a:endParaRPr lang="en-GB" sz="2400" b="1" dirty="0">
              <a:latin typeface="Calibri" charset="0"/>
            </a:endParaRPr>
          </a:p>
          <a:p>
            <a:pPr>
              <a:lnSpc>
                <a:spcPct val="80000"/>
              </a:lnSpc>
            </a:pPr>
            <a:r>
              <a:rPr lang="en-GB" sz="2800" b="1" dirty="0" smtClean="0">
                <a:latin typeface="Calibri" charset="0"/>
              </a:rPr>
              <a:t>Single dose Tramadol to adults with gene duplication (UM) gives marked increased PONV</a:t>
            </a:r>
          </a:p>
          <a:p>
            <a:pPr lvl="1">
              <a:lnSpc>
                <a:spcPct val="80000"/>
              </a:lnSpc>
            </a:pPr>
            <a:r>
              <a:rPr lang="en-GB" sz="2400" b="1" dirty="0" smtClean="0">
                <a:latin typeface="Calibri" charset="0"/>
              </a:rPr>
              <a:t>EM= = 9%, UM = 50%</a:t>
            </a:r>
          </a:p>
          <a:p>
            <a:pPr marL="0" indent="0">
              <a:lnSpc>
                <a:spcPct val="80000"/>
              </a:lnSpc>
              <a:buNone/>
            </a:pPr>
            <a:endParaRPr lang="en-GB" sz="2400" b="1" dirty="0">
              <a:latin typeface="Calibri" charset="0"/>
            </a:endParaRPr>
          </a:p>
          <a:p>
            <a:pPr>
              <a:lnSpc>
                <a:spcPct val="80000"/>
              </a:lnSpc>
            </a:pPr>
            <a:r>
              <a:rPr lang="en-GB" sz="2800" b="1" dirty="0" smtClean="0">
                <a:latin typeface="Calibri" charset="0"/>
              </a:rPr>
              <a:t>Important interaction between Tramadol and Ondansetron</a:t>
            </a:r>
          </a:p>
          <a:p>
            <a:pPr marL="0" indent="0">
              <a:lnSpc>
                <a:spcPct val="80000"/>
              </a:lnSpc>
              <a:buNone/>
            </a:pPr>
            <a:r>
              <a:rPr lang="en-GB" sz="2400" b="1" dirty="0">
                <a:latin typeface="Calibri" charset="0"/>
              </a:rPr>
              <a:t>	</a:t>
            </a:r>
            <a:r>
              <a:rPr lang="en-GB" sz="2400" b="1" dirty="0" smtClean="0">
                <a:latin typeface="Calibri" charset="0"/>
              </a:rPr>
              <a:t>= Less analgesia increased nausea</a:t>
            </a:r>
          </a:p>
          <a:p>
            <a:pPr lvl="1">
              <a:lnSpc>
                <a:spcPct val="80000"/>
              </a:lnSpc>
            </a:pPr>
            <a:r>
              <a:rPr lang="en-GB" sz="2000" b="1" dirty="0" smtClean="0">
                <a:latin typeface="Calibri" charset="0"/>
              </a:rPr>
              <a:t>Serotonin agonist versus Serotonin antagonist</a:t>
            </a:r>
          </a:p>
          <a:p>
            <a:pPr lvl="1">
              <a:lnSpc>
                <a:spcPct val="80000"/>
              </a:lnSpc>
            </a:pPr>
            <a:r>
              <a:rPr lang="en-GB" sz="2000" b="1" dirty="0" smtClean="0">
                <a:latin typeface="Calibri" charset="0"/>
              </a:rPr>
              <a:t>Shared route of metabolism (CYP2D6)</a:t>
            </a:r>
          </a:p>
          <a:p>
            <a:pPr>
              <a:lnSpc>
                <a:spcPct val="80000"/>
              </a:lnSpc>
              <a:buFont typeface="Arial" charset="0"/>
              <a:buNone/>
            </a:pPr>
            <a:endParaRPr lang="en-GB" sz="2400" b="1" dirty="0">
              <a:latin typeface="Calibri" charset="0"/>
            </a:endParaRPr>
          </a:p>
          <a:p>
            <a:pPr>
              <a:lnSpc>
                <a:spcPct val="80000"/>
              </a:lnSpc>
              <a:buFont typeface="Arial" charset="0"/>
              <a:buNone/>
            </a:pPr>
            <a:endParaRPr lang="en-GB" sz="2000" dirty="0">
              <a:latin typeface="Calibri" charset="0"/>
            </a:endParaRPr>
          </a:p>
        </p:txBody>
      </p:sp>
      <p:pic>
        <p:nvPicPr>
          <p:cNvPr id="46083" name="Picture 7" descr="tramadol"/>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6156325" y="260649"/>
            <a:ext cx="2092325" cy="2088232"/>
          </a:xfrm>
        </p:spPr>
      </p:pic>
    </p:spTree>
    <p:extLst>
      <p:ext uri="{BB962C8B-B14F-4D97-AF65-F5344CB8AC3E}">
        <p14:creationId xmlns:p14="http://schemas.microsoft.com/office/powerpoint/2010/main" xmlns="" val="548554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p:cNvSpPr>
          <p:nvPr>
            <p:ph type="title"/>
          </p:nvPr>
        </p:nvSpPr>
        <p:spPr>
          <a:xfrm>
            <a:off x="457200" y="274638"/>
            <a:ext cx="8229600" cy="778098"/>
          </a:xfrm>
        </p:spPr>
        <p:txBody>
          <a:bodyPr/>
          <a:lstStyle/>
          <a:p>
            <a:pPr algn="l"/>
            <a:r>
              <a:rPr lang="en-GB" sz="3200" dirty="0">
                <a:solidFill>
                  <a:srgbClr val="FFFF00"/>
                </a:solidFill>
                <a:latin typeface="Calibri" charset="0"/>
              </a:rPr>
              <a:t>Possible Alternatives:</a:t>
            </a:r>
          </a:p>
        </p:txBody>
      </p:sp>
      <p:sp>
        <p:nvSpPr>
          <p:cNvPr id="46082" name="Rectangle 5"/>
          <p:cNvSpPr>
            <a:spLocks noGrp="1"/>
          </p:cNvSpPr>
          <p:nvPr>
            <p:ph type="body" sz="half" idx="1"/>
          </p:nvPr>
        </p:nvSpPr>
        <p:spPr>
          <a:xfrm>
            <a:off x="467544" y="764704"/>
            <a:ext cx="8362950" cy="5904656"/>
          </a:xfrm>
        </p:spPr>
        <p:txBody>
          <a:bodyPr/>
          <a:lstStyle/>
          <a:p>
            <a:pPr>
              <a:lnSpc>
                <a:spcPct val="80000"/>
              </a:lnSpc>
              <a:buFont typeface="Arial" charset="0"/>
              <a:buNone/>
            </a:pPr>
            <a:r>
              <a:rPr lang="en-GB" sz="2400" b="1" dirty="0" smtClean="0">
                <a:solidFill>
                  <a:srgbClr val="99CCFF"/>
                </a:solidFill>
                <a:latin typeface="Calibri" charset="0"/>
              </a:rPr>
              <a:t>2. Tramadol:</a:t>
            </a:r>
            <a:endParaRPr lang="en-GB" sz="2400" b="1" dirty="0">
              <a:latin typeface="Calibri" charset="0"/>
            </a:endParaRPr>
          </a:p>
          <a:p>
            <a:pPr marL="0" indent="0">
              <a:lnSpc>
                <a:spcPct val="80000"/>
              </a:lnSpc>
              <a:buNone/>
            </a:pPr>
            <a:r>
              <a:rPr lang="en-GB" sz="2400" b="1" dirty="0" smtClean="0">
                <a:solidFill>
                  <a:srgbClr val="99CCFF"/>
                </a:solidFill>
                <a:latin typeface="Calibri" charset="0"/>
              </a:rPr>
              <a:t>Pharmaceutical:</a:t>
            </a:r>
          </a:p>
          <a:p>
            <a:pPr marL="0" indent="0">
              <a:lnSpc>
                <a:spcPct val="80000"/>
              </a:lnSpc>
              <a:buNone/>
            </a:pPr>
            <a:endParaRPr lang="en-GB" sz="1800" b="1" dirty="0" smtClean="0">
              <a:solidFill>
                <a:srgbClr val="99CCFF"/>
              </a:solidFill>
              <a:latin typeface="Calibri" charset="0"/>
            </a:endParaRPr>
          </a:p>
          <a:p>
            <a:pPr>
              <a:lnSpc>
                <a:spcPct val="80000"/>
              </a:lnSpc>
            </a:pPr>
            <a:r>
              <a:rPr lang="en-GB" sz="2400" b="1" dirty="0" smtClean="0">
                <a:latin typeface="Calibri" charset="0"/>
              </a:rPr>
              <a:t>Dose = 1 – 2 mg/kg</a:t>
            </a:r>
          </a:p>
          <a:p>
            <a:pPr>
              <a:lnSpc>
                <a:spcPct val="80000"/>
              </a:lnSpc>
            </a:pPr>
            <a:endParaRPr lang="en-GB" sz="2400" b="1" dirty="0">
              <a:latin typeface="Calibri" charset="0"/>
            </a:endParaRPr>
          </a:p>
          <a:p>
            <a:pPr>
              <a:lnSpc>
                <a:spcPct val="80000"/>
              </a:lnSpc>
            </a:pPr>
            <a:r>
              <a:rPr lang="en-GB" sz="2400" b="1" dirty="0" smtClean="0">
                <a:latin typeface="Calibri" charset="0"/>
              </a:rPr>
              <a:t>No product licence under age of 13 in UK</a:t>
            </a:r>
          </a:p>
          <a:p>
            <a:pPr marL="0" indent="0">
              <a:lnSpc>
                <a:spcPct val="80000"/>
              </a:lnSpc>
              <a:buNone/>
            </a:pPr>
            <a:endParaRPr lang="en-GB" sz="2400" b="1" dirty="0" smtClean="0">
              <a:latin typeface="Calibri" charset="0"/>
            </a:endParaRPr>
          </a:p>
          <a:p>
            <a:pPr>
              <a:lnSpc>
                <a:spcPct val="80000"/>
              </a:lnSpc>
            </a:pPr>
            <a:r>
              <a:rPr lang="en-GB" sz="2400" b="1" dirty="0" smtClean="0">
                <a:latin typeface="Calibri" charset="0"/>
              </a:rPr>
              <a:t>No paediatric friendly preparation (100mg/ml solution with dropper or 50mg soluble tablet).</a:t>
            </a:r>
          </a:p>
          <a:p>
            <a:pPr marL="0" indent="0">
              <a:lnSpc>
                <a:spcPct val="80000"/>
              </a:lnSpc>
              <a:buNone/>
            </a:pPr>
            <a:endParaRPr lang="en-GB" sz="2400" b="1" dirty="0" smtClean="0">
              <a:latin typeface="Calibri" charset="0"/>
            </a:endParaRPr>
          </a:p>
          <a:p>
            <a:pPr>
              <a:lnSpc>
                <a:spcPct val="80000"/>
              </a:lnSpc>
            </a:pPr>
            <a:r>
              <a:rPr lang="en-GB" sz="2400" b="1" dirty="0" smtClean="0">
                <a:latin typeface="Calibri" charset="0"/>
              </a:rPr>
              <a:t>NHS Price = £3.50/ 10ml bottle.</a:t>
            </a:r>
          </a:p>
          <a:p>
            <a:pPr>
              <a:lnSpc>
                <a:spcPct val="80000"/>
              </a:lnSpc>
            </a:pPr>
            <a:endParaRPr lang="en-GB" sz="2400" b="1" dirty="0">
              <a:latin typeface="Calibri" charset="0"/>
            </a:endParaRPr>
          </a:p>
          <a:p>
            <a:pPr>
              <a:lnSpc>
                <a:spcPct val="80000"/>
              </a:lnSpc>
            </a:pPr>
            <a:r>
              <a:rPr lang="en-GB" sz="2400" b="1" dirty="0" smtClean="0">
                <a:latin typeface="Calibri" charset="0"/>
              </a:rPr>
              <a:t>May become  Schedule 3 Drug.</a:t>
            </a:r>
          </a:p>
          <a:p>
            <a:pPr lvl="1">
              <a:lnSpc>
                <a:spcPct val="80000"/>
              </a:lnSpc>
            </a:pPr>
            <a:r>
              <a:rPr lang="en-GB" sz="2000" b="1" dirty="0" smtClean="0">
                <a:latin typeface="Calibri" charset="0"/>
              </a:rPr>
              <a:t>Prescription writing requirements apply. Must include form (</a:t>
            </a:r>
            <a:r>
              <a:rPr lang="en-GB" sz="2000" b="1" dirty="0" err="1" smtClean="0">
                <a:latin typeface="Calibri" charset="0"/>
              </a:rPr>
              <a:t>eg</a:t>
            </a:r>
            <a:r>
              <a:rPr lang="en-GB" sz="2000" b="1" dirty="0" smtClean="0">
                <a:latin typeface="Calibri" charset="0"/>
              </a:rPr>
              <a:t>: mixture) and strength of preparation, dose to be taken, total quantity supplied, signed by prescriber + include relevant professional registration number. </a:t>
            </a:r>
          </a:p>
          <a:p>
            <a:pPr lvl="1">
              <a:lnSpc>
                <a:spcPct val="80000"/>
              </a:lnSpc>
            </a:pPr>
            <a:r>
              <a:rPr lang="en-GB" sz="2000" b="1" dirty="0">
                <a:latin typeface="Calibri" charset="0"/>
              </a:rPr>
              <a:t>L</a:t>
            </a:r>
            <a:r>
              <a:rPr lang="en-GB" sz="2000" b="1" dirty="0" smtClean="0">
                <a:latin typeface="Calibri" charset="0"/>
              </a:rPr>
              <a:t>ocked storage or Register not required                       </a:t>
            </a:r>
            <a:endParaRPr lang="en-GB" sz="2000" b="1" dirty="0">
              <a:latin typeface="Calibri" charset="0"/>
            </a:endParaRPr>
          </a:p>
          <a:p>
            <a:pPr>
              <a:lnSpc>
                <a:spcPct val="80000"/>
              </a:lnSpc>
              <a:buFont typeface="Arial" charset="0"/>
              <a:buNone/>
            </a:pPr>
            <a:endParaRPr lang="en-GB" sz="2000" dirty="0">
              <a:latin typeface="Calibri" charset="0"/>
            </a:endParaRPr>
          </a:p>
        </p:txBody>
      </p:sp>
      <p:pic>
        <p:nvPicPr>
          <p:cNvPr id="46083" name="Picture 7" descr="tramadol"/>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6156325" y="260649"/>
            <a:ext cx="2092325" cy="2088232"/>
          </a:xfrm>
        </p:spPr>
      </p:pic>
    </p:spTree>
    <p:extLst>
      <p:ext uri="{BB962C8B-B14F-4D97-AF65-F5344CB8AC3E}">
        <p14:creationId xmlns:p14="http://schemas.microsoft.com/office/powerpoint/2010/main" xmlns="" val="3553738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smtClean="0">
                <a:solidFill>
                  <a:srgbClr val="FFFF00"/>
                </a:solidFill>
              </a:rPr>
              <a:t>Possible Alternatives:</a:t>
            </a:r>
            <a:endParaRPr lang="en-GB" sz="3200" b="1" dirty="0">
              <a:solidFill>
                <a:srgbClr val="FFFF00"/>
              </a:solidFill>
            </a:endParaRPr>
          </a:p>
        </p:txBody>
      </p:sp>
      <p:sp>
        <p:nvSpPr>
          <p:cNvPr id="3" name="Content Placeholder 2"/>
          <p:cNvSpPr>
            <a:spLocks noGrp="1"/>
          </p:cNvSpPr>
          <p:nvPr>
            <p:ph sz="half" idx="1"/>
          </p:nvPr>
        </p:nvSpPr>
        <p:spPr>
          <a:xfrm>
            <a:off x="457200" y="1302248"/>
            <a:ext cx="8291264" cy="5295103"/>
          </a:xfrm>
        </p:spPr>
        <p:txBody>
          <a:bodyPr/>
          <a:lstStyle/>
          <a:p>
            <a:pPr marL="0" indent="0">
              <a:buNone/>
            </a:pPr>
            <a:r>
              <a:rPr lang="en-GB" dirty="0" smtClean="0">
                <a:solidFill>
                  <a:srgbClr val="99CCFF"/>
                </a:solidFill>
              </a:rPr>
              <a:t>3. Dihydrocodeine (DF118):</a:t>
            </a:r>
            <a:endParaRPr lang="en-GB" sz="2400" dirty="0"/>
          </a:p>
          <a:p>
            <a:pPr marL="0" indent="0">
              <a:buNone/>
            </a:pPr>
            <a:r>
              <a:rPr lang="en-GB" b="1" dirty="0" smtClean="0"/>
              <a:t>Pharmacodynamics:</a:t>
            </a:r>
          </a:p>
          <a:p>
            <a:r>
              <a:rPr lang="en-GB" b="1" dirty="0" smtClean="0"/>
              <a:t>Minimal experience as a “take home” analgesic for acute post operative pain in children.</a:t>
            </a:r>
          </a:p>
          <a:p>
            <a:r>
              <a:rPr lang="en-GB" b="1" dirty="0" smtClean="0"/>
              <a:t>No case series of use in children.</a:t>
            </a:r>
          </a:p>
          <a:p>
            <a:r>
              <a:rPr lang="en-GB" b="1" dirty="0" smtClean="0"/>
              <a:t>Extensive historical experience in adults but few case series (No studies &gt;20 years)</a:t>
            </a:r>
          </a:p>
          <a:p>
            <a:r>
              <a:rPr lang="en-GB" b="1" dirty="0" smtClean="0"/>
              <a:t>Number needed to treat (NNT) in adults = 8.1 (DHC 30mg) </a:t>
            </a:r>
          </a:p>
          <a:p>
            <a:pPr lvl="1"/>
            <a:r>
              <a:rPr lang="en-GB" dirty="0" smtClean="0"/>
              <a:t>based on only 190 patients </a:t>
            </a:r>
          </a:p>
          <a:p>
            <a:pPr lvl="1"/>
            <a:r>
              <a:rPr lang="en-GB" dirty="0" smtClean="0"/>
              <a:t>Confidence interval = 4.1 – 540</a:t>
            </a:r>
            <a:endParaRPr lang="en-GB" dirty="0"/>
          </a:p>
        </p:txBody>
      </p:sp>
      <p:pic>
        <p:nvPicPr>
          <p:cNvPr id="12" name="Picture 11" descr="dihydrocodeine.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228184" y="260648"/>
            <a:ext cx="2421936" cy="2083203"/>
          </a:xfrm>
          <a:prstGeom prst="rect">
            <a:avLst/>
          </a:prstGeom>
        </p:spPr>
      </p:pic>
    </p:spTree>
    <p:extLst>
      <p:ext uri="{BB962C8B-B14F-4D97-AF65-F5344CB8AC3E}">
        <p14:creationId xmlns:p14="http://schemas.microsoft.com/office/powerpoint/2010/main" xmlns="" val="1235069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smtClean="0">
                <a:solidFill>
                  <a:srgbClr val="FFFF00"/>
                </a:solidFill>
              </a:rPr>
              <a:t>Possible Alternatives:</a:t>
            </a:r>
            <a:endParaRPr lang="en-GB" sz="3200" b="1" dirty="0">
              <a:solidFill>
                <a:srgbClr val="FFFF00"/>
              </a:solidFill>
            </a:endParaRPr>
          </a:p>
        </p:txBody>
      </p:sp>
      <p:sp>
        <p:nvSpPr>
          <p:cNvPr id="3" name="Content Placeholder 2"/>
          <p:cNvSpPr>
            <a:spLocks noGrp="1"/>
          </p:cNvSpPr>
          <p:nvPr>
            <p:ph sz="half" idx="1"/>
          </p:nvPr>
        </p:nvSpPr>
        <p:spPr>
          <a:xfrm>
            <a:off x="457200" y="980728"/>
            <a:ext cx="8291264" cy="5616624"/>
          </a:xfrm>
        </p:spPr>
        <p:txBody>
          <a:bodyPr/>
          <a:lstStyle/>
          <a:p>
            <a:pPr marL="0" indent="0">
              <a:buNone/>
            </a:pPr>
            <a:r>
              <a:rPr lang="en-GB" dirty="0" smtClean="0">
                <a:solidFill>
                  <a:srgbClr val="99CCFF"/>
                </a:solidFill>
              </a:rPr>
              <a:t>3. Dihydrocodeine (DF118):</a:t>
            </a:r>
          </a:p>
          <a:p>
            <a:pPr marL="0" indent="0">
              <a:buNone/>
            </a:pPr>
            <a:endParaRPr lang="en-GB" sz="2400" dirty="0"/>
          </a:p>
          <a:p>
            <a:pPr marL="0" indent="0">
              <a:buNone/>
            </a:pPr>
            <a:r>
              <a:rPr lang="en-GB" b="1" dirty="0" smtClean="0"/>
              <a:t>Pharmacokinetics:</a:t>
            </a:r>
          </a:p>
          <a:p>
            <a:pPr marL="0" indent="0">
              <a:buNone/>
            </a:pPr>
            <a:endParaRPr lang="en-GB" b="1" dirty="0" smtClean="0"/>
          </a:p>
          <a:p>
            <a:r>
              <a:rPr lang="en-GB" dirty="0" smtClean="0"/>
              <a:t>Majority of analgesia due to parent drug.</a:t>
            </a:r>
          </a:p>
          <a:p>
            <a:r>
              <a:rPr lang="en-GB" dirty="0" smtClean="0"/>
              <a:t>Bioavailability = 20%</a:t>
            </a:r>
          </a:p>
          <a:p>
            <a:r>
              <a:rPr lang="en-GB" dirty="0" smtClean="0"/>
              <a:t>1/100</a:t>
            </a:r>
            <a:r>
              <a:rPr lang="en-GB" baseline="30000" dirty="0" smtClean="0"/>
              <a:t>th</a:t>
            </a:r>
            <a:r>
              <a:rPr lang="en-GB" dirty="0" smtClean="0"/>
              <a:t> the potency of oral morphine</a:t>
            </a:r>
          </a:p>
          <a:p>
            <a:endParaRPr lang="en-GB" dirty="0"/>
          </a:p>
          <a:p>
            <a:r>
              <a:rPr lang="en-GB" dirty="0" smtClean="0"/>
              <a:t>Rapid oral absorption (peak plasma [DHC] = 1.8 </a:t>
            </a:r>
            <a:r>
              <a:rPr lang="en-GB" dirty="0" err="1" smtClean="0"/>
              <a:t>hrs</a:t>
            </a:r>
            <a:r>
              <a:rPr lang="en-GB" dirty="0" smtClean="0"/>
              <a:t>)</a:t>
            </a:r>
          </a:p>
          <a:p>
            <a:r>
              <a:rPr lang="en-GB" dirty="0" smtClean="0"/>
              <a:t>Elimination T</a:t>
            </a:r>
            <a:r>
              <a:rPr lang="en-GB" baseline="-25000" dirty="0" smtClean="0"/>
              <a:t>1/2 </a:t>
            </a:r>
            <a:r>
              <a:rPr lang="en-GB" dirty="0" smtClean="0"/>
              <a:t>= 4.5 hours</a:t>
            </a:r>
          </a:p>
          <a:p>
            <a:pPr marL="0" indent="0">
              <a:buNone/>
            </a:pPr>
            <a:endParaRPr lang="en-GB" dirty="0" smtClean="0"/>
          </a:p>
        </p:txBody>
      </p:sp>
      <p:pic>
        <p:nvPicPr>
          <p:cNvPr id="12" name="Picture 11" descr="dihydrocodeine.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228184" y="260648"/>
            <a:ext cx="2421936" cy="2083203"/>
          </a:xfrm>
          <a:prstGeom prst="rect">
            <a:avLst/>
          </a:prstGeom>
        </p:spPr>
      </p:pic>
    </p:spTree>
    <p:extLst>
      <p:ext uri="{BB962C8B-B14F-4D97-AF65-F5344CB8AC3E}">
        <p14:creationId xmlns:p14="http://schemas.microsoft.com/office/powerpoint/2010/main" xmlns="" val="280046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457200" y="274638"/>
            <a:ext cx="8229600" cy="922114"/>
          </a:xfrm>
        </p:spPr>
        <p:txBody>
          <a:bodyPr/>
          <a:lstStyle/>
          <a:p>
            <a:pPr algn="l" eaLnBrk="1" hangingPunct="1"/>
            <a:r>
              <a:rPr lang="en-GB" sz="3200" dirty="0">
                <a:solidFill>
                  <a:srgbClr val="FFFF00"/>
                </a:solidFill>
                <a:latin typeface="Calibri" charset="0"/>
              </a:rPr>
              <a:t>Codeine</a:t>
            </a:r>
            <a:br>
              <a:rPr lang="en-GB" sz="3200" dirty="0">
                <a:solidFill>
                  <a:srgbClr val="FFFF00"/>
                </a:solidFill>
                <a:latin typeface="Calibri" charset="0"/>
              </a:rPr>
            </a:br>
            <a:r>
              <a:rPr lang="en-GB" sz="3200" dirty="0">
                <a:solidFill>
                  <a:srgbClr val="FFFF00"/>
                </a:solidFill>
                <a:latin typeface="Calibri" charset="0"/>
              </a:rPr>
              <a:t>Reviews by </a:t>
            </a:r>
            <a:r>
              <a:rPr lang="en-GB" sz="3200" dirty="0" smtClean="0">
                <a:solidFill>
                  <a:srgbClr val="FFFF00"/>
                </a:solidFill>
                <a:latin typeface="Calibri" charset="0"/>
              </a:rPr>
              <a:t>other Regulators</a:t>
            </a:r>
            <a:r>
              <a:rPr lang="en-GB" sz="3200" dirty="0">
                <a:solidFill>
                  <a:srgbClr val="FFFF00"/>
                </a:solidFill>
                <a:latin typeface="Calibri" charset="0"/>
              </a:rPr>
              <a:t>:</a:t>
            </a:r>
          </a:p>
        </p:txBody>
      </p:sp>
      <p:sp>
        <p:nvSpPr>
          <p:cNvPr id="20482" name="Rectangle 3"/>
          <p:cNvSpPr>
            <a:spLocks noGrp="1"/>
          </p:cNvSpPr>
          <p:nvPr>
            <p:ph type="body" sz="half" idx="1"/>
          </p:nvPr>
        </p:nvSpPr>
        <p:spPr>
          <a:xfrm>
            <a:off x="457200" y="1340768"/>
            <a:ext cx="4474840" cy="5183857"/>
          </a:xfrm>
        </p:spPr>
        <p:txBody>
          <a:bodyPr/>
          <a:lstStyle/>
          <a:p>
            <a:pPr eaLnBrk="1" hangingPunct="1">
              <a:lnSpc>
                <a:spcPct val="80000"/>
              </a:lnSpc>
              <a:buFont typeface="Arial" charset="0"/>
              <a:buNone/>
            </a:pPr>
            <a:r>
              <a:rPr lang="en-GB" sz="2000" dirty="0">
                <a:latin typeface="Calibri" charset="0"/>
              </a:rPr>
              <a:t>20 February 2013.</a:t>
            </a:r>
          </a:p>
          <a:p>
            <a:pPr eaLnBrk="1" hangingPunct="1">
              <a:lnSpc>
                <a:spcPct val="80000"/>
              </a:lnSpc>
              <a:buFont typeface="Arial" charset="0"/>
              <a:buNone/>
            </a:pPr>
            <a:endParaRPr lang="en-GB" sz="2000" dirty="0">
              <a:latin typeface="Calibri" charset="0"/>
            </a:endParaRPr>
          </a:p>
          <a:p>
            <a:pPr eaLnBrk="1" hangingPunct="1">
              <a:lnSpc>
                <a:spcPct val="80000"/>
              </a:lnSpc>
              <a:buFont typeface="Arial" charset="0"/>
              <a:buNone/>
            </a:pPr>
            <a:r>
              <a:rPr lang="en-GB" sz="2000" dirty="0">
                <a:latin typeface="Calibri" charset="0"/>
              </a:rPr>
              <a:t>Advice given by FDA:</a:t>
            </a:r>
          </a:p>
          <a:p>
            <a:pPr eaLnBrk="1" hangingPunct="1">
              <a:lnSpc>
                <a:spcPct val="80000"/>
              </a:lnSpc>
              <a:buFont typeface="Arial" charset="0"/>
              <a:buNone/>
            </a:pPr>
            <a:endParaRPr lang="en-GB" sz="2000" dirty="0">
              <a:latin typeface="Calibri" charset="0"/>
            </a:endParaRPr>
          </a:p>
          <a:p>
            <a:pPr eaLnBrk="1" hangingPunct="1">
              <a:lnSpc>
                <a:spcPct val="80000"/>
              </a:lnSpc>
            </a:pPr>
            <a:r>
              <a:rPr lang="en-GB" sz="2000" dirty="0">
                <a:latin typeface="Calibri" charset="0"/>
              </a:rPr>
              <a:t>Black box formal warning issued:</a:t>
            </a:r>
            <a:br>
              <a:rPr lang="en-GB" sz="2000" dirty="0">
                <a:latin typeface="Calibri" charset="0"/>
              </a:rPr>
            </a:br>
            <a:r>
              <a:rPr lang="en-GB" sz="2000" b="1" dirty="0">
                <a:solidFill>
                  <a:srgbClr val="99CCFF"/>
                </a:solidFill>
                <a:latin typeface="Calibri" charset="0"/>
              </a:rPr>
              <a:t>Children should not receive codeine after tonsillectomy and / or adenoidectomy.</a:t>
            </a:r>
          </a:p>
          <a:p>
            <a:pPr eaLnBrk="1" hangingPunct="1">
              <a:lnSpc>
                <a:spcPct val="80000"/>
              </a:lnSpc>
            </a:pPr>
            <a:endParaRPr lang="en-GB" sz="2000" b="1" dirty="0">
              <a:solidFill>
                <a:srgbClr val="99CCFF"/>
              </a:solidFill>
              <a:latin typeface="Calibri" charset="0"/>
            </a:endParaRPr>
          </a:p>
          <a:p>
            <a:pPr eaLnBrk="1" hangingPunct="1">
              <a:lnSpc>
                <a:spcPct val="80000"/>
              </a:lnSpc>
            </a:pPr>
            <a:r>
              <a:rPr lang="en-GB" sz="2000" dirty="0">
                <a:latin typeface="Calibri" charset="0"/>
              </a:rPr>
              <a:t>Codeine should only be used in other situations in children if benefits </a:t>
            </a:r>
            <a:r>
              <a:rPr lang="en-GB" sz="2000" dirty="0" smtClean="0">
                <a:latin typeface="Calibri" charset="0"/>
              </a:rPr>
              <a:t>are anticipated to outweigh </a:t>
            </a:r>
            <a:r>
              <a:rPr lang="en-GB" sz="2000" dirty="0">
                <a:latin typeface="Calibri" charset="0"/>
              </a:rPr>
              <a:t>the risks</a:t>
            </a:r>
          </a:p>
          <a:p>
            <a:pPr eaLnBrk="1" hangingPunct="1">
              <a:lnSpc>
                <a:spcPct val="80000"/>
              </a:lnSpc>
            </a:pPr>
            <a:endParaRPr lang="en-GB" sz="2000" dirty="0">
              <a:latin typeface="Calibri" charset="0"/>
            </a:endParaRPr>
          </a:p>
          <a:p>
            <a:pPr eaLnBrk="1" hangingPunct="1">
              <a:lnSpc>
                <a:spcPct val="80000"/>
              </a:lnSpc>
            </a:pPr>
            <a:r>
              <a:rPr lang="en-GB" sz="2000" dirty="0">
                <a:latin typeface="Calibri" charset="0"/>
              </a:rPr>
              <a:t>If codeine is used parents should be advised to monitor their child for signs of morphine overdose.</a:t>
            </a:r>
          </a:p>
        </p:txBody>
      </p:sp>
      <p:pic>
        <p:nvPicPr>
          <p:cNvPr id="20483" name="Picture 6"/>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a:xfrm>
            <a:off x="5652120" y="188640"/>
            <a:ext cx="3024336" cy="1083129"/>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932039" y="1916832"/>
            <a:ext cx="3553067" cy="42062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 uri="{FAA26D3D-D897-4be2-8F04-BA451C77F1D7}">
              <ma14:placeholderFlag xmlns:ma14="http://schemas.microsoft.com/office/mac/drawingml/2011/main" xmlns="" val="1"/>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smtClean="0">
                <a:solidFill>
                  <a:srgbClr val="FFFF00"/>
                </a:solidFill>
              </a:rPr>
              <a:t>Possible Alternatives:</a:t>
            </a:r>
            <a:endParaRPr lang="en-GB" sz="3200" b="1" dirty="0">
              <a:solidFill>
                <a:srgbClr val="FFFF00"/>
              </a:solidFill>
            </a:endParaRPr>
          </a:p>
        </p:txBody>
      </p:sp>
      <p:sp>
        <p:nvSpPr>
          <p:cNvPr id="3" name="Content Placeholder 2"/>
          <p:cNvSpPr>
            <a:spLocks noGrp="1"/>
          </p:cNvSpPr>
          <p:nvPr>
            <p:ph sz="half" idx="1"/>
          </p:nvPr>
        </p:nvSpPr>
        <p:spPr>
          <a:xfrm>
            <a:off x="457200" y="980728"/>
            <a:ext cx="8291264" cy="5616624"/>
          </a:xfrm>
        </p:spPr>
        <p:txBody>
          <a:bodyPr/>
          <a:lstStyle/>
          <a:p>
            <a:pPr marL="0" indent="0">
              <a:buNone/>
            </a:pPr>
            <a:r>
              <a:rPr lang="en-GB" dirty="0" smtClean="0">
                <a:solidFill>
                  <a:srgbClr val="99CCFF"/>
                </a:solidFill>
              </a:rPr>
              <a:t>3</a:t>
            </a:r>
            <a:r>
              <a:rPr lang="en-GB" b="1" dirty="0" smtClean="0">
                <a:solidFill>
                  <a:srgbClr val="99CCFF"/>
                </a:solidFill>
              </a:rPr>
              <a:t>. Dihydrocodeine (DF118):</a:t>
            </a:r>
          </a:p>
          <a:p>
            <a:pPr marL="0" indent="0">
              <a:buNone/>
            </a:pPr>
            <a:endParaRPr lang="en-GB" sz="2400" dirty="0"/>
          </a:p>
          <a:p>
            <a:pPr marL="0" indent="0">
              <a:buNone/>
            </a:pPr>
            <a:r>
              <a:rPr lang="en-GB" b="1" dirty="0" smtClean="0"/>
              <a:t>Pharmacokinetics:</a:t>
            </a:r>
          </a:p>
          <a:p>
            <a:pPr marL="0" indent="0">
              <a:buNone/>
            </a:pPr>
            <a:endParaRPr lang="en-GB" b="1" dirty="0" smtClean="0"/>
          </a:p>
          <a:p>
            <a:r>
              <a:rPr lang="en-GB" b="1" dirty="0" smtClean="0"/>
              <a:t>Complex metabolism</a:t>
            </a:r>
          </a:p>
          <a:p>
            <a:pPr lvl="1"/>
            <a:r>
              <a:rPr lang="en-GB" b="1" dirty="0" smtClean="0"/>
              <a:t>Majority = conjugated in liver to Dihydrocodeine -6-glucuronide (DHC-6-G)</a:t>
            </a:r>
          </a:p>
          <a:p>
            <a:pPr lvl="1"/>
            <a:r>
              <a:rPr lang="en-GB" b="1" dirty="0" smtClean="0"/>
              <a:t>16% N-demethylated (CYP 3A4) to Nordihydrocodeine</a:t>
            </a:r>
          </a:p>
          <a:p>
            <a:pPr lvl="1"/>
            <a:r>
              <a:rPr lang="en-GB" b="1" dirty="0" smtClean="0"/>
              <a:t>9% O- demethylated </a:t>
            </a:r>
            <a:r>
              <a:rPr lang="en-GB" b="1" dirty="0" smtClean="0">
                <a:solidFill>
                  <a:srgbClr val="99CCFF"/>
                </a:solidFill>
              </a:rPr>
              <a:t>(CYP2D6) </a:t>
            </a:r>
            <a:r>
              <a:rPr lang="en-GB" b="1" dirty="0" smtClean="0"/>
              <a:t>to Dihydromorphone (DHM)</a:t>
            </a:r>
          </a:p>
          <a:p>
            <a:endParaRPr lang="en-GB" b="1" dirty="0"/>
          </a:p>
          <a:p>
            <a:r>
              <a:rPr lang="en-GB" b="1" dirty="0" smtClean="0"/>
              <a:t>Dihydromorphone = potent active metabolite</a:t>
            </a:r>
          </a:p>
          <a:p>
            <a:pPr marL="0" indent="0">
              <a:buNone/>
            </a:pPr>
            <a:endParaRPr lang="en-GB" dirty="0" smtClean="0"/>
          </a:p>
        </p:txBody>
      </p:sp>
      <p:pic>
        <p:nvPicPr>
          <p:cNvPr id="12" name="Picture 11" descr="dihydrocodeine.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228184" y="260648"/>
            <a:ext cx="2421936" cy="2083203"/>
          </a:xfrm>
          <a:prstGeom prst="rect">
            <a:avLst/>
          </a:prstGeom>
        </p:spPr>
      </p:pic>
    </p:spTree>
    <p:extLst>
      <p:ext uri="{BB962C8B-B14F-4D97-AF65-F5344CB8AC3E}">
        <p14:creationId xmlns:p14="http://schemas.microsoft.com/office/powerpoint/2010/main" xmlns="" val="1012860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smtClean="0">
                <a:solidFill>
                  <a:srgbClr val="FFFF00"/>
                </a:solidFill>
              </a:rPr>
              <a:t>Possible Alternatives:</a:t>
            </a:r>
            <a:endParaRPr lang="en-GB" sz="3200" b="1" dirty="0">
              <a:solidFill>
                <a:srgbClr val="FFFF00"/>
              </a:solidFill>
            </a:endParaRPr>
          </a:p>
        </p:txBody>
      </p:sp>
      <p:sp>
        <p:nvSpPr>
          <p:cNvPr id="3" name="Content Placeholder 2"/>
          <p:cNvSpPr>
            <a:spLocks noGrp="1"/>
          </p:cNvSpPr>
          <p:nvPr>
            <p:ph sz="half" idx="1"/>
          </p:nvPr>
        </p:nvSpPr>
        <p:spPr>
          <a:xfrm>
            <a:off x="457200" y="980728"/>
            <a:ext cx="8291264" cy="5616624"/>
          </a:xfrm>
        </p:spPr>
        <p:txBody>
          <a:bodyPr/>
          <a:lstStyle/>
          <a:p>
            <a:pPr marL="0" indent="0">
              <a:buNone/>
            </a:pPr>
            <a:r>
              <a:rPr lang="en-GB" dirty="0" smtClean="0">
                <a:solidFill>
                  <a:srgbClr val="99CCFF"/>
                </a:solidFill>
              </a:rPr>
              <a:t>3</a:t>
            </a:r>
            <a:r>
              <a:rPr lang="en-GB" b="1" dirty="0" smtClean="0">
                <a:solidFill>
                  <a:srgbClr val="99CCFF"/>
                </a:solidFill>
              </a:rPr>
              <a:t>. Dihydrocodeine (DF118):</a:t>
            </a:r>
          </a:p>
          <a:p>
            <a:pPr marL="0" indent="0">
              <a:buNone/>
            </a:pPr>
            <a:endParaRPr lang="en-GB" sz="2400" dirty="0"/>
          </a:p>
          <a:p>
            <a:pPr marL="0" indent="0">
              <a:buNone/>
            </a:pPr>
            <a:r>
              <a:rPr lang="en-GB" b="1" dirty="0" smtClean="0"/>
              <a:t>Pharmaceutical:</a:t>
            </a:r>
          </a:p>
          <a:p>
            <a:pPr marL="0" indent="0">
              <a:buNone/>
            </a:pPr>
            <a:endParaRPr lang="en-GB" b="1" dirty="0" smtClean="0"/>
          </a:p>
          <a:p>
            <a:r>
              <a:rPr lang="en-GB" dirty="0" smtClean="0"/>
              <a:t>Licence for use in children aged 4 years or older</a:t>
            </a:r>
          </a:p>
          <a:p>
            <a:endParaRPr lang="en-GB" dirty="0"/>
          </a:p>
          <a:p>
            <a:r>
              <a:rPr lang="en-GB" dirty="0" smtClean="0"/>
              <a:t>Liquid preparation (6% alcohol)</a:t>
            </a:r>
          </a:p>
          <a:p>
            <a:endParaRPr lang="en-GB" dirty="0"/>
          </a:p>
          <a:p>
            <a:r>
              <a:rPr lang="en-GB" dirty="0" smtClean="0"/>
              <a:t>Cheap</a:t>
            </a:r>
          </a:p>
          <a:p>
            <a:pPr marL="0" indent="0">
              <a:buNone/>
            </a:pPr>
            <a:endParaRPr lang="en-GB" dirty="0"/>
          </a:p>
          <a:p>
            <a:r>
              <a:rPr lang="en-GB" dirty="0" smtClean="0"/>
              <a:t>Schedule 5 (Misuse of </a:t>
            </a:r>
            <a:r>
              <a:rPr lang="en-GB" dirty="0"/>
              <a:t>D</a:t>
            </a:r>
            <a:r>
              <a:rPr lang="en-GB" dirty="0" smtClean="0"/>
              <a:t>rugs Regulations 2001)</a:t>
            </a:r>
          </a:p>
        </p:txBody>
      </p:sp>
      <p:pic>
        <p:nvPicPr>
          <p:cNvPr id="12" name="Picture 11" descr="dihydrocodeine.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228184" y="260648"/>
            <a:ext cx="2421936" cy="2083203"/>
          </a:xfrm>
          <a:prstGeom prst="rect">
            <a:avLst/>
          </a:prstGeom>
        </p:spPr>
      </p:pic>
    </p:spTree>
    <p:extLst>
      <p:ext uri="{BB962C8B-B14F-4D97-AF65-F5344CB8AC3E}">
        <p14:creationId xmlns:p14="http://schemas.microsoft.com/office/powerpoint/2010/main" xmlns="" val="686998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8640"/>
            <a:ext cx="8229600" cy="360040"/>
          </a:xfrm>
        </p:spPr>
        <p:txBody>
          <a:bodyPr/>
          <a:lstStyle/>
          <a:p>
            <a:pPr algn="l"/>
            <a:r>
              <a:rPr lang="en-US" sz="3200" b="1" dirty="0" smtClean="0">
                <a:solidFill>
                  <a:srgbClr val="FFFF00"/>
                </a:solidFill>
              </a:rPr>
              <a:t>Summary of Drug alternatives:</a:t>
            </a:r>
            <a:endParaRPr lang="en-US" sz="3200" b="1" dirty="0">
              <a:solidFill>
                <a:srgbClr val="FFFF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422287894"/>
              </p:ext>
            </p:extLst>
          </p:nvPr>
        </p:nvGraphicFramePr>
        <p:xfrm>
          <a:off x="457200" y="620689"/>
          <a:ext cx="8229600" cy="6065842"/>
        </p:xfrm>
        <a:graphic>
          <a:graphicData uri="http://schemas.openxmlformats.org/drawingml/2006/table">
            <a:tbl>
              <a:tblPr firstRow="1" bandRow="1">
                <a:tableStyleId>{5C22544A-7EE6-4342-B048-85BDC9FD1C3A}</a:tableStyleId>
              </a:tblPr>
              <a:tblGrid>
                <a:gridCol w="2386608"/>
                <a:gridCol w="1080120"/>
                <a:gridCol w="1800200"/>
                <a:gridCol w="1316752"/>
                <a:gridCol w="1645920"/>
              </a:tblGrid>
              <a:tr h="457764">
                <a:tc>
                  <a:txBody>
                    <a:bodyPr/>
                    <a:lstStyle/>
                    <a:p>
                      <a:endParaRPr lang="en-US" dirty="0"/>
                    </a:p>
                  </a:txBody>
                  <a:tcPr/>
                </a:tc>
                <a:tc>
                  <a:txBody>
                    <a:bodyPr/>
                    <a:lstStyle/>
                    <a:p>
                      <a:r>
                        <a:rPr lang="en-US" dirty="0" smtClean="0"/>
                        <a:t>Codeine</a:t>
                      </a:r>
                      <a:endParaRPr lang="en-US" dirty="0"/>
                    </a:p>
                  </a:txBody>
                  <a:tcPr/>
                </a:tc>
                <a:tc>
                  <a:txBody>
                    <a:bodyPr/>
                    <a:lstStyle/>
                    <a:p>
                      <a:r>
                        <a:rPr lang="en-US" dirty="0" smtClean="0"/>
                        <a:t>Dihydrocodeine</a:t>
                      </a:r>
                      <a:endParaRPr lang="en-US" dirty="0"/>
                    </a:p>
                  </a:txBody>
                  <a:tcPr/>
                </a:tc>
                <a:tc>
                  <a:txBody>
                    <a:bodyPr/>
                    <a:lstStyle/>
                    <a:p>
                      <a:r>
                        <a:rPr lang="en-US" dirty="0" smtClean="0"/>
                        <a:t>Tramadol</a:t>
                      </a:r>
                      <a:endParaRPr lang="en-US" dirty="0"/>
                    </a:p>
                  </a:txBody>
                  <a:tcPr/>
                </a:tc>
                <a:tc>
                  <a:txBody>
                    <a:bodyPr/>
                    <a:lstStyle/>
                    <a:p>
                      <a:r>
                        <a:rPr lang="en-US" dirty="0" smtClean="0"/>
                        <a:t>Oramorph</a:t>
                      </a:r>
                      <a:endParaRPr lang="en-US" dirty="0"/>
                    </a:p>
                  </a:txBody>
                  <a:tcPr/>
                </a:tc>
              </a:tr>
              <a:tr h="457764">
                <a:tc>
                  <a:txBody>
                    <a:bodyPr/>
                    <a:lstStyle/>
                    <a:p>
                      <a:r>
                        <a:rPr lang="en-US" b="1" dirty="0" smtClean="0"/>
                        <a:t>Pharmacodynamics:</a:t>
                      </a:r>
                      <a:endParaRPr lang="en-US" b="1" dirty="0"/>
                    </a:p>
                  </a:txBody>
                  <a:tcPr/>
                </a:tc>
                <a:tc gridSpan="4">
                  <a:txBody>
                    <a:bodyPr/>
                    <a:lstStyle/>
                    <a:p>
                      <a:pPr algn="ctr"/>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457764">
                <a:tc>
                  <a:txBody>
                    <a:bodyPr/>
                    <a:lstStyle/>
                    <a:p>
                      <a:r>
                        <a:rPr lang="en-US" b="1" dirty="0" smtClean="0"/>
                        <a:t>Analgesic Potency</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rgbClr val="FF0000"/>
                          </a:solidFill>
                        </a:rPr>
                        <a:t> </a:t>
                      </a:r>
                      <a:r>
                        <a:rPr lang="en-US" sz="2000" b="0" i="0" dirty="0" smtClean="0">
                          <a:solidFill>
                            <a:srgbClr val="008000"/>
                          </a:solidFill>
                          <a:latin typeface="Zapf Dingbats"/>
                          <a:ea typeface="Zapf Dingbats"/>
                          <a:cs typeface="Zapf Dingbats"/>
                        </a:rPr>
                        <a:t>✚</a:t>
                      </a:r>
                      <a:endParaRPr lang="en-US" sz="2000" dirty="0">
                        <a:solidFill>
                          <a:srgbClr val="008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smtClean="0">
                          <a:solidFill>
                            <a:srgbClr val="008000"/>
                          </a:solidFill>
                          <a:latin typeface="Zapf Dingbats"/>
                          <a:ea typeface="Zapf Dingbats"/>
                          <a:cs typeface="Zapf Dingbats"/>
                        </a:rPr>
                        <a:t>✚</a:t>
                      </a:r>
                      <a:endParaRPr lang="en-US" sz="2000" dirty="0" smtClean="0">
                        <a:solidFill>
                          <a:srgbClr val="008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smtClean="0">
                          <a:solidFill>
                            <a:srgbClr val="008000"/>
                          </a:solidFill>
                          <a:latin typeface="Zapf Dingbats"/>
                          <a:ea typeface="Zapf Dingbats"/>
                          <a:cs typeface="Zapf Dingbats"/>
                        </a:rPr>
                        <a:t>✚✚</a:t>
                      </a:r>
                      <a:endParaRPr lang="en-US" sz="2000" dirty="0" smtClean="0">
                        <a:solidFill>
                          <a:srgbClr val="008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smtClean="0">
                          <a:solidFill>
                            <a:srgbClr val="008000"/>
                          </a:solidFill>
                          <a:latin typeface="Zapf Dingbats"/>
                          <a:ea typeface="Zapf Dingbats"/>
                          <a:cs typeface="Zapf Dingbats"/>
                        </a:rPr>
                        <a:t>✚✚✚</a:t>
                      </a:r>
                      <a:endParaRPr lang="en-US" sz="2000" dirty="0" smtClean="0">
                        <a:solidFill>
                          <a:srgbClr val="008000"/>
                        </a:solidFill>
                      </a:endParaRPr>
                    </a:p>
                  </a:txBody>
                  <a:tcPr/>
                </a:tc>
              </a:tr>
              <a:tr h="790113">
                <a:tc>
                  <a:txBody>
                    <a:bodyPr/>
                    <a:lstStyle/>
                    <a:p>
                      <a:r>
                        <a:rPr lang="en-US" b="1" dirty="0" smtClean="0"/>
                        <a:t>Safety as prn analgesia at home in children</a:t>
                      </a:r>
                      <a:endParaRPr lang="en-US" b="1" dirty="0"/>
                    </a:p>
                  </a:txBody>
                  <a:tcPr/>
                </a:tc>
                <a:tc>
                  <a:txBody>
                    <a:bodyPr/>
                    <a:lstStyle/>
                    <a:p>
                      <a:pPr algn="ctr"/>
                      <a:r>
                        <a:rPr lang="en-US" sz="2400" b="1" i="0" dirty="0" smtClean="0">
                          <a:solidFill>
                            <a:srgbClr val="008000"/>
                          </a:solidFill>
                          <a:latin typeface="Zapf Dingbats"/>
                          <a:ea typeface="Zapf Dingbats"/>
                          <a:cs typeface="Zapf Dingbats"/>
                        </a:rPr>
                        <a:t>✓</a:t>
                      </a:r>
                      <a:r>
                        <a:rPr lang="en-US" sz="2400" b="1" i="0" dirty="0" smtClean="0">
                          <a:solidFill>
                            <a:srgbClr val="FF0000"/>
                          </a:solidFill>
                          <a:latin typeface="Zapf Dingbats"/>
                          <a:ea typeface="Zapf Dingbats"/>
                          <a:cs typeface="Zapf Dingbats"/>
                        </a:rPr>
                        <a:t> </a:t>
                      </a:r>
                      <a:r>
                        <a:rPr lang="en-US" sz="2400" b="1" dirty="0" smtClean="0">
                          <a:solidFill>
                            <a:srgbClr val="FF0000"/>
                          </a:solidFill>
                        </a:rPr>
                        <a:t>?</a:t>
                      </a:r>
                      <a:endParaRPr lang="en-US" sz="2400" b="1" dirty="0">
                        <a:solidFill>
                          <a:srgbClr val="FF0000"/>
                        </a:solidFill>
                      </a:endParaRPr>
                    </a:p>
                  </a:txBody>
                  <a:tcPr/>
                </a:tc>
                <a:tc>
                  <a:txBody>
                    <a:bodyPr/>
                    <a:lstStyle/>
                    <a:p>
                      <a:pPr algn="ctr"/>
                      <a:r>
                        <a:rPr lang="en-US" sz="2400" b="1" dirty="0" smtClean="0">
                          <a:solidFill>
                            <a:srgbClr val="FF0000"/>
                          </a:solidFill>
                        </a:rPr>
                        <a:t>?</a:t>
                      </a:r>
                      <a:endParaRPr lang="en-US" sz="2400" b="1" dirty="0">
                        <a:solidFill>
                          <a:srgbClr val="FF0000"/>
                        </a:solidFill>
                      </a:endParaRPr>
                    </a:p>
                  </a:txBody>
                  <a:tcPr/>
                </a:tc>
                <a:tc>
                  <a:txBody>
                    <a:bodyPr/>
                    <a:lstStyle/>
                    <a:p>
                      <a:pPr algn="ctr"/>
                      <a:r>
                        <a:rPr lang="en-US" sz="2400" b="1" i="0" dirty="0" smtClean="0">
                          <a:solidFill>
                            <a:srgbClr val="008000"/>
                          </a:solidFill>
                          <a:latin typeface="Zapf Dingbats"/>
                          <a:ea typeface="Zapf Dingbats"/>
                          <a:cs typeface="Zapf Dingbats"/>
                        </a:rPr>
                        <a:t>✓</a:t>
                      </a:r>
                      <a:r>
                        <a:rPr lang="en-US" sz="2400" b="1" i="0" dirty="0" smtClean="0">
                          <a:solidFill>
                            <a:srgbClr val="FF0000"/>
                          </a:solidFill>
                          <a:latin typeface="Zapf Dingbats"/>
                          <a:ea typeface="Zapf Dingbats"/>
                          <a:cs typeface="Zapf Dingbats"/>
                        </a:rPr>
                        <a:t> </a:t>
                      </a:r>
                      <a:r>
                        <a:rPr lang="en-US" sz="2400" b="1" dirty="0" smtClean="0">
                          <a:solidFill>
                            <a:srgbClr val="FF0000"/>
                          </a:solidFill>
                        </a:rPr>
                        <a:t>?</a:t>
                      </a:r>
                      <a:endParaRPr lang="en-US" sz="2400" b="1" dirty="0">
                        <a:solidFill>
                          <a:srgbClr val="FF0000"/>
                        </a:solidFill>
                      </a:endParaRPr>
                    </a:p>
                  </a:txBody>
                  <a:tcPr/>
                </a:tc>
                <a:tc>
                  <a:txBody>
                    <a:bodyPr/>
                    <a:lstStyle/>
                    <a:p>
                      <a:pPr algn="ctr"/>
                      <a:r>
                        <a:rPr lang="en-US" sz="2400" b="1" dirty="0" smtClean="0">
                          <a:solidFill>
                            <a:srgbClr val="FF0000"/>
                          </a:solidFill>
                        </a:rPr>
                        <a:t>?</a:t>
                      </a:r>
                      <a:endParaRPr lang="en-US" sz="2400" b="1" dirty="0">
                        <a:solidFill>
                          <a:srgbClr val="FF0000"/>
                        </a:solidFill>
                      </a:endParaRPr>
                    </a:p>
                  </a:txBody>
                  <a:tcPr/>
                </a:tc>
              </a:tr>
              <a:tr h="457764">
                <a:tc>
                  <a:txBody>
                    <a:bodyPr/>
                    <a:lstStyle/>
                    <a:p>
                      <a:r>
                        <a:rPr lang="en-US" dirty="0" smtClean="0"/>
                        <a:t>Pharmacokinetics: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57764">
                <a:tc>
                  <a:txBody>
                    <a:bodyPr/>
                    <a:lstStyle/>
                    <a:p>
                      <a:r>
                        <a:rPr lang="en-US" dirty="0" smtClean="0"/>
                        <a:t>Pro drug</a:t>
                      </a:r>
                      <a:endParaRPr lang="en-US" dirty="0"/>
                    </a:p>
                  </a:txBody>
                  <a:tcPr/>
                </a:tc>
                <a:tc>
                  <a:txBody>
                    <a:bodyPr/>
                    <a:lstStyle/>
                    <a:p>
                      <a:pPr algn="ctr"/>
                      <a:r>
                        <a:rPr lang="en-US" dirty="0" smtClean="0">
                          <a:solidFill>
                            <a:srgbClr val="FF0000"/>
                          </a:solidFill>
                        </a:rPr>
                        <a:t>Yes</a:t>
                      </a:r>
                      <a:endParaRPr lang="en-US" dirty="0">
                        <a:solidFill>
                          <a:srgbClr val="FF0000"/>
                        </a:solidFill>
                      </a:endParaRPr>
                    </a:p>
                  </a:txBody>
                  <a:tcPr/>
                </a:tc>
                <a:tc>
                  <a:txBody>
                    <a:bodyPr/>
                    <a:lstStyle/>
                    <a:p>
                      <a:pPr algn="ctr"/>
                      <a:r>
                        <a:rPr lang="en-US" dirty="0" smtClean="0">
                          <a:solidFill>
                            <a:srgbClr val="008000"/>
                          </a:solidFill>
                        </a:rPr>
                        <a:t>No</a:t>
                      </a:r>
                      <a:endParaRPr lang="en-US" dirty="0">
                        <a:solidFill>
                          <a:srgbClr val="008000"/>
                        </a:solidFill>
                      </a:endParaRPr>
                    </a:p>
                  </a:txBody>
                  <a:tcPr/>
                </a:tc>
                <a:tc>
                  <a:txBody>
                    <a:bodyPr/>
                    <a:lstStyle/>
                    <a:p>
                      <a:pPr algn="ctr"/>
                      <a:r>
                        <a:rPr lang="en-US" dirty="0" smtClean="0">
                          <a:solidFill>
                            <a:srgbClr val="008000"/>
                          </a:solidFill>
                        </a:rPr>
                        <a:t>No</a:t>
                      </a:r>
                      <a:endParaRPr lang="en-US" dirty="0">
                        <a:solidFill>
                          <a:srgbClr val="008000"/>
                        </a:solidFill>
                      </a:endParaRPr>
                    </a:p>
                  </a:txBody>
                  <a:tcPr/>
                </a:tc>
                <a:tc>
                  <a:txBody>
                    <a:bodyPr/>
                    <a:lstStyle/>
                    <a:p>
                      <a:pPr algn="ctr"/>
                      <a:r>
                        <a:rPr lang="en-US" dirty="0" smtClean="0">
                          <a:solidFill>
                            <a:srgbClr val="008000"/>
                          </a:solidFill>
                        </a:rPr>
                        <a:t>No</a:t>
                      </a:r>
                      <a:endParaRPr lang="en-US" dirty="0">
                        <a:solidFill>
                          <a:srgbClr val="008000"/>
                        </a:solidFill>
                      </a:endParaRPr>
                    </a:p>
                  </a:txBody>
                  <a:tcPr/>
                </a:tc>
              </a:tr>
              <a:tr h="698089">
                <a:tc>
                  <a:txBody>
                    <a:bodyPr/>
                    <a:lstStyle/>
                    <a:p>
                      <a:r>
                        <a:rPr lang="en-US" dirty="0" smtClean="0"/>
                        <a:t>Active metabolite produced by CYP 2D6</a:t>
                      </a:r>
                      <a:endParaRPr lang="en-US" dirty="0"/>
                    </a:p>
                  </a:txBody>
                  <a:tcPr/>
                </a:tc>
                <a:tc>
                  <a:txBody>
                    <a:bodyPr/>
                    <a:lstStyle/>
                    <a:p>
                      <a:pPr algn="ctr"/>
                      <a:r>
                        <a:rPr lang="en-US" dirty="0" smtClean="0">
                          <a:solidFill>
                            <a:srgbClr val="FF0000"/>
                          </a:solidFill>
                        </a:rPr>
                        <a:t>Yes</a:t>
                      </a:r>
                      <a:endParaRPr lang="en-US"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Yes</a:t>
                      </a:r>
                    </a:p>
                    <a:p>
                      <a:pPr algn="ctr"/>
                      <a:endParaRPr lang="en-US"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Yes</a:t>
                      </a:r>
                    </a:p>
                    <a:p>
                      <a:pPr algn="ctr"/>
                      <a:endParaRPr lang="en-US" dirty="0">
                        <a:solidFill>
                          <a:srgbClr val="FF0000"/>
                        </a:solidFill>
                      </a:endParaRPr>
                    </a:p>
                  </a:txBody>
                  <a:tcPr/>
                </a:tc>
                <a:tc>
                  <a:txBody>
                    <a:bodyPr/>
                    <a:lstStyle/>
                    <a:p>
                      <a:pPr algn="ctr"/>
                      <a:r>
                        <a:rPr lang="en-US" dirty="0" smtClean="0">
                          <a:solidFill>
                            <a:srgbClr val="008000"/>
                          </a:solidFill>
                        </a:rPr>
                        <a:t>No</a:t>
                      </a:r>
                      <a:endParaRPr lang="en-US" dirty="0">
                        <a:solidFill>
                          <a:srgbClr val="008000"/>
                        </a:solidFill>
                      </a:endParaRPr>
                    </a:p>
                  </a:txBody>
                  <a:tcPr/>
                </a:tc>
              </a:tr>
              <a:tr h="457764">
                <a:tc>
                  <a:txBody>
                    <a:bodyPr/>
                    <a:lstStyle/>
                    <a:p>
                      <a:r>
                        <a:rPr lang="en-US" dirty="0" smtClean="0"/>
                        <a:t>Abuse potential</a:t>
                      </a:r>
                      <a:endParaRPr lang="en-US" dirty="0"/>
                    </a:p>
                  </a:txBody>
                  <a:tcPr/>
                </a:tc>
                <a:tc>
                  <a:txBody>
                    <a:bodyPr/>
                    <a:lstStyle/>
                    <a:p>
                      <a:pPr algn="ctr"/>
                      <a:r>
                        <a:rPr lang="en-US" dirty="0" smtClean="0"/>
                        <a:t>?</a:t>
                      </a:r>
                      <a:endParaRPr lang="en-US" dirty="0"/>
                    </a:p>
                  </a:txBody>
                  <a:tcPr/>
                </a:tc>
                <a:tc>
                  <a:txBody>
                    <a:bodyPr/>
                    <a:lstStyle/>
                    <a:p>
                      <a:pPr algn="ctr"/>
                      <a:r>
                        <a:rPr lang="en-US" dirty="0" smtClean="0">
                          <a:solidFill>
                            <a:srgbClr val="FF0000"/>
                          </a:solidFill>
                        </a:rPr>
                        <a:t>Yes</a:t>
                      </a:r>
                      <a:endParaRPr lang="en-US" dirty="0">
                        <a:solidFill>
                          <a:srgbClr val="FF0000"/>
                        </a:solidFill>
                      </a:endParaRPr>
                    </a:p>
                  </a:txBody>
                  <a:tcPr/>
                </a:tc>
                <a:tc>
                  <a:txBody>
                    <a:bodyPr/>
                    <a:lstStyle/>
                    <a:p>
                      <a:pPr algn="ctr"/>
                      <a:r>
                        <a:rPr lang="en-US" dirty="0" smtClean="0">
                          <a:solidFill>
                            <a:srgbClr val="FF0000"/>
                          </a:solidFill>
                        </a:rPr>
                        <a:t>Yes</a:t>
                      </a:r>
                      <a:endParaRPr lang="en-US" dirty="0">
                        <a:solidFill>
                          <a:srgbClr val="FF0000"/>
                        </a:solidFill>
                      </a:endParaRPr>
                    </a:p>
                  </a:txBody>
                  <a:tcPr/>
                </a:tc>
                <a:tc>
                  <a:txBody>
                    <a:bodyPr/>
                    <a:lstStyle/>
                    <a:p>
                      <a:pPr algn="ctr"/>
                      <a:r>
                        <a:rPr lang="en-US" dirty="0" smtClean="0">
                          <a:solidFill>
                            <a:srgbClr val="FF0000"/>
                          </a:solidFill>
                        </a:rPr>
                        <a:t>Yes</a:t>
                      </a:r>
                      <a:endParaRPr lang="en-US" dirty="0">
                        <a:solidFill>
                          <a:srgbClr val="FF0000"/>
                        </a:solidFill>
                      </a:endParaRPr>
                    </a:p>
                  </a:txBody>
                  <a:tcPr/>
                </a:tc>
              </a:tr>
              <a:tr h="457764">
                <a:tc>
                  <a:txBody>
                    <a:bodyPr/>
                    <a:lstStyle/>
                    <a:p>
                      <a:r>
                        <a:rPr lang="en-US" dirty="0" smtClean="0"/>
                        <a:t>Pharmaceutical: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57764">
                <a:tc>
                  <a:txBody>
                    <a:bodyPr/>
                    <a:lstStyle/>
                    <a:p>
                      <a:r>
                        <a:rPr lang="en-US" dirty="0" smtClean="0"/>
                        <a:t>Licence in children</a:t>
                      </a:r>
                      <a:endParaRPr lang="en-US" dirty="0"/>
                    </a:p>
                  </a:txBody>
                  <a:tcPr/>
                </a:tc>
                <a:tc>
                  <a:txBody>
                    <a:bodyPr/>
                    <a:lstStyle/>
                    <a:p>
                      <a:pPr algn="ctr"/>
                      <a:r>
                        <a:rPr lang="en-US" dirty="0" smtClean="0">
                          <a:solidFill>
                            <a:srgbClr val="FF0000"/>
                          </a:solidFill>
                        </a:rPr>
                        <a:t>? </a:t>
                      </a:r>
                      <a:endParaRPr lang="en-US" dirty="0">
                        <a:solidFill>
                          <a:srgbClr val="FF0000"/>
                        </a:solidFill>
                      </a:endParaRPr>
                    </a:p>
                  </a:txBody>
                  <a:tcPr/>
                </a:tc>
                <a:tc>
                  <a:txBody>
                    <a:bodyPr/>
                    <a:lstStyle/>
                    <a:p>
                      <a:pPr algn="ctr"/>
                      <a:r>
                        <a:rPr lang="en-US" dirty="0" smtClean="0"/>
                        <a:t>&gt;3 years</a:t>
                      </a:r>
                      <a:endParaRPr lang="en-US" dirty="0"/>
                    </a:p>
                  </a:txBody>
                  <a:tcPr/>
                </a:tc>
                <a:tc>
                  <a:txBody>
                    <a:bodyPr/>
                    <a:lstStyle/>
                    <a:p>
                      <a:pPr algn="ctr"/>
                      <a:r>
                        <a:rPr lang="en-US" dirty="0" smtClean="0"/>
                        <a:t>&gt; 11 years</a:t>
                      </a:r>
                      <a:endParaRPr lang="en-US" dirty="0"/>
                    </a:p>
                  </a:txBody>
                  <a:tcPr/>
                </a:tc>
                <a:tc>
                  <a:txBody>
                    <a:bodyPr/>
                    <a:lstStyle/>
                    <a:p>
                      <a:pPr algn="ctr"/>
                      <a:r>
                        <a:rPr lang="en-US" dirty="0" smtClean="0">
                          <a:solidFill>
                            <a:srgbClr val="008000"/>
                          </a:solidFill>
                        </a:rPr>
                        <a:t>Yes</a:t>
                      </a:r>
                      <a:endParaRPr lang="en-US" dirty="0">
                        <a:solidFill>
                          <a:srgbClr val="008000"/>
                        </a:solidFill>
                      </a:endParaRPr>
                    </a:p>
                  </a:txBody>
                  <a:tcPr/>
                </a:tc>
              </a:tr>
              <a:tr h="457764">
                <a:tc>
                  <a:txBody>
                    <a:bodyPr/>
                    <a:lstStyle/>
                    <a:p>
                      <a:r>
                        <a:rPr lang="en-US" dirty="0" smtClean="0"/>
                        <a:t>Child friendly prep?</a:t>
                      </a:r>
                      <a:endParaRPr lang="en-US" dirty="0"/>
                    </a:p>
                  </a:txBody>
                  <a:tcPr/>
                </a:tc>
                <a:tc>
                  <a:txBody>
                    <a:bodyPr/>
                    <a:lstStyle/>
                    <a:p>
                      <a:pPr algn="ctr"/>
                      <a:r>
                        <a:rPr lang="en-US" dirty="0" smtClean="0">
                          <a:solidFill>
                            <a:srgbClr val="008000"/>
                          </a:solidFill>
                        </a:rPr>
                        <a:t>Yes</a:t>
                      </a:r>
                      <a:endParaRPr lang="en-US" dirty="0">
                        <a:solidFill>
                          <a:srgbClr val="008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8000"/>
                          </a:solidFill>
                        </a:rPr>
                        <a:t>Yes</a:t>
                      </a:r>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8000"/>
                          </a:solidFill>
                        </a:rPr>
                        <a:t>Yes</a:t>
                      </a:r>
                    </a:p>
                  </a:txBody>
                  <a:tcPr/>
                </a:tc>
              </a:tr>
              <a:tr h="457764">
                <a:tc>
                  <a:txBody>
                    <a:bodyPr/>
                    <a:lstStyle/>
                    <a:p>
                      <a:r>
                        <a:rPr lang="en-US" dirty="0" smtClean="0"/>
                        <a:t>Cost</a:t>
                      </a:r>
                      <a:r>
                        <a:rPr lang="en-US" baseline="0" dirty="0" smtClean="0"/>
                        <a:t> (bottle of syrup):</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8000"/>
                          </a:solidFill>
                        </a:rPr>
                        <a:t>£0.93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£3.50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£3.50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8000"/>
                          </a:solidFill>
                        </a:rPr>
                        <a:t>(£1.78)</a:t>
                      </a:r>
                    </a:p>
                  </a:txBody>
                  <a:tcPr/>
                </a:tc>
              </a:tr>
            </a:tbl>
          </a:graphicData>
        </a:graphic>
      </p:graphicFrame>
    </p:spTree>
    <p:extLst>
      <p:ext uri="{BB962C8B-B14F-4D97-AF65-F5344CB8AC3E}">
        <p14:creationId xmlns:p14="http://schemas.microsoft.com/office/powerpoint/2010/main" xmlns="" val="1160452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pPr algn="l"/>
            <a:r>
              <a:rPr lang="en-GB" sz="2800" dirty="0" smtClean="0">
                <a:solidFill>
                  <a:srgbClr val="FFFF00"/>
                </a:solidFill>
              </a:rPr>
              <a:t>What should we do?</a:t>
            </a:r>
            <a:br>
              <a:rPr lang="en-GB" sz="2800" dirty="0" smtClean="0">
                <a:solidFill>
                  <a:srgbClr val="FFFF00"/>
                </a:solidFill>
              </a:rPr>
            </a:br>
            <a:r>
              <a:rPr lang="en-GB" sz="2800" dirty="0" smtClean="0">
                <a:solidFill>
                  <a:srgbClr val="FFFF00"/>
                </a:solidFill>
              </a:rPr>
              <a:t>National Advice:</a:t>
            </a:r>
            <a:endParaRPr lang="en-GB" sz="2800" dirty="0">
              <a:solidFill>
                <a:srgbClr val="FFFF00"/>
              </a:solidFill>
            </a:endParaRPr>
          </a:p>
        </p:txBody>
      </p:sp>
      <p:sp>
        <p:nvSpPr>
          <p:cNvPr id="3" name="Content Placeholder 2"/>
          <p:cNvSpPr>
            <a:spLocks noGrp="1"/>
          </p:cNvSpPr>
          <p:nvPr>
            <p:ph sz="half" idx="1"/>
          </p:nvPr>
        </p:nvSpPr>
        <p:spPr>
          <a:xfrm>
            <a:off x="467544" y="2708920"/>
            <a:ext cx="8507288" cy="3600400"/>
          </a:xfrm>
        </p:spPr>
        <p:txBody>
          <a:bodyPr/>
          <a:lstStyle/>
          <a:p>
            <a:r>
              <a:rPr lang="en-GB" dirty="0" smtClean="0"/>
              <a:t>No consensus or quality data on how to proceed.</a:t>
            </a:r>
          </a:p>
          <a:p>
            <a:endParaRPr lang="en-GB" dirty="0"/>
          </a:p>
          <a:p>
            <a:r>
              <a:rPr lang="en-GB" dirty="0" smtClean="0"/>
              <a:t>Not clear if other opioids offer any greater margin of safety than codeine in children post tonsillectomy for OSA </a:t>
            </a:r>
          </a:p>
          <a:p>
            <a:pPr marL="0" indent="0">
              <a:buNone/>
            </a:pPr>
            <a:endParaRPr lang="en-GB" dirty="0"/>
          </a:p>
          <a:p>
            <a:pPr marL="0" indent="0" algn="r">
              <a:buNone/>
            </a:pPr>
            <a:r>
              <a:rPr lang="en-GB" sz="1800" dirty="0" smtClean="0"/>
              <a:t>1</a:t>
            </a:r>
            <a:r>
              <a:rPr lang="en-GB" sz="1800" baseline="30000" dirty="0" smtClean="0"/>
              <a:t>st</a:t>
            </a:r>
            <a:r>
              <a:rPr lang="en-GB" sz="1800" dirty="0" smtClean="0"/>
              <a:t> November 2013</a:t>
            </a:r>
          </a:p>
          <a:p>
            <a:pPr marL="0" indent="0" algn="r">
              <a:buNone/>
            </a:pPr>
            <a:r>
              <a:rPr lang="en-GB" sz="1800" dirty="0" smtClean="0"/>
              <a:t>http</a:t>
            </a:r>
            <a:r>
              <a:rPr lang="en-GB" sz="1800" dirty="0"/>
              <a:t>://www.apagbi.org.uk/news/2013/joint-guidance-statement-use-codeine-children</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27584" y="1124744"/>
            <a:ext cx="6553547"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6836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lstStyle/>
          <a:p>
            <a:pPr algn="l"/>
            <a:r>
              <a:rPr lang="en-GB" sz="2800" dirty="0" smtClean="0">
                <a:solidFill>
                  <a:srgbClr val="FFFF00"/>
                </a:solidFill>
              </a:rPr>
              <a:t>What should we do?</a:t>
            </a:r>
            <a:br>
              <a:rPr lang="en-GB" sz="2800" dirty="0" smtClean="0">
                <a:solidFill>
                  <a:srgbClr val="FFFF00"/>
                </a:solidFill>
              </a:rPr>
            </a:br>
            <a:r>
              <a:rPr lang="en-GB" sz="2800" dirty="0" smtClean="0">
                <a:solidFill>
                  <a:srgbClr val="FFFF00"/>
                </a:solidFill>
              </a:rPr>
              <a:t>National advice:</a:t>
            </a:r>
            <a:endParaRPr lang="en-GB" sz="2800" dirty="0">
              <a:solidFill>
                <a:srgbClr val="FFFF00"/>
              </a:solidFill>
            </a:endParaRPr>
          </a:p>
        </p:txBody>
      </p:sp>
      <p:sp>
        <p:nvSpPr>
          <p:cNvPr id="3" name="Content Placeholder 2"/>
          <p:cNvSpPr>
            <a:spLocks noGrp="1"/>
          </p:cNvSpPr>
          <p:nvPr>
            <p:ph sz="half" idx="1"/>
          </p:nvPr>
        </p:nvSpPr>
        <p:spPr>
          <a:xfrm>
            <a:off x="457200" y="1772816"/>
            <a:ext cx="8363272" cy="4353347"/>
          </a:xfrm>
        </p:spPr>
        <p:txBody>
          <a:bodyPr/>
          <a:lstStyle/>
          <a:p>
            <a:r>
              <a:rPr lang="en-GB" sz="2400" dirty="0" smtClean="0"/>
              <a:t>Where a child has received opioids in hospital in the post operative period consideration of the child’s response should influence choice and dose of drug for discharge home</a:t>
            </a:r>
          </a:p>
          <a:p>
            <a:endParaRPr lang="en-GB" sz="2400" dirty="0"/>
          </a:p>
          <a:p>
            <a:r>
              <a:rPr lang="en-GB" sz="2400" dirty="0" smtClean="0"/>
              <a:t>Discuss the approach of your Regional centre and consider a networked approach</a:t>
            </a:r>
          </a:p>
          <a:p>
            <a:endParaRPr lang="en-GB" sz="2400" dirty="0"/>
          </a:p>
          <a:p>
            <a:r>
              <a:rPr lang="en-GB" sz="2400" dirty="0" smtClean="0"/>
              <a:t>Parents must receive education on the correct use of any opioid they may need to use once the child is discharged from hospital</a:t>
            </a:r>
          </a:p>
          <a:p>
            <a:pPr marL="0" indent="0">
              <a:buNone/>
            </a:pPr>
            <a:endParaRPr lang="en-GB"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707904" y="332656"/>
            <a:ext cx="5113387" cy="1179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0439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solidFill>
                  <a:srgbClr val="FFFF00"/>
                </a:solidFill>
              </a:rPr>
              <a:t>What is happening in my own hospital? </a:t>
            </a:r>
            <a:endParaRPr lang="en-US" sz="2800" b="1" dirty="0">
              <a:solidFill>
                <a:srgbClr val="FFFF00"/>
              </a:solidFill>
            </a:endParaRPr>
          </a:p>
        </p:txBody>
      </p:sp>
      <p:sp>
        <p:nvSpPr>
          <p:cNvPr id="3" name="Content Placeholder 2"/>
          <p:cNvSpPr>
            <a:spLocks noGrp="1"/>
          </p:cNvSpPr>
          <p:nvPr>
            <p:ph sz="half" idx="1"/>
          </p:nvPr>
        </p:nvSpPr>
        <p:spPr>
          <a:xfrm>
            <a:off x="457200" y="2348880"/>
            <a:ext cx="8147248" cy="3777283"/>
          </a:xfrm>
        </p:spPr>
        <p:txBody>
          <a:bodyPr/>
          <a:lstStyle/>
          <a:p>
            <a:r>
              <a:rPr lang="en-US" b="1" dirty="0" smtClean="0"/>
              <a:t>All prescribing regular </a:t>
            </a:r>
            <a:r>
              <a:rPr lang="en-US" b="1" dirty="0" err="1" smtClean="0"/>
              <a:t>Paracetamol</a:t>
            </a:r>
            <a:r>
              <a:rPr lang="en-US" b="1" dirty="0" smtClean="0"/>
              <a:t> + Ibuprofen</a:t>
            </a:r>
          </a:p>
          <a:p>
            <a:endParaRPr lang="en-US" dirty="0"/>
          </a:p>
          <a:p>
            <a:r>
              <a:rPr lang="en-US" b="1" dirty="0" smtClean="0"/>
              <a:t>Confusion / Anxiety – step up analgesia</a:t>
            </a:r>
          </a:p>
          <a:p>
            <a:pPr marL="0" indent="0">
              <a:buNone/>
            </a:pPr>
            <a:endParaRPr lang="en-US" sz="2000" dirty="0"/>
          </a:p>
          <a:p>
            <a:pPr lvl="1"/>
            <a:r>
              <a:rPr lang="en-US" dirty="0" smtClean="0"/>
              <a:t>Many children sent home with no step up analgesia</a:t>
            </a:r>
          </a:p>
          <a:p>
            <a:pPr marL="457200" lvl="1" indent="0">
              <a:buNone/>
            </a:pPr>
            <a:endParaRPr lang="en-US" sz="2000" dirty="0" smtClean="0"/>
          </a:p>
          <a:p>
            <a:pPr lvl="1"/>
            <a:r>
              <a:rPr lang="en-US" dirty="0" smtClean="0"/>
              <a:t> Increased number readmissions 3-4 days post op with inadequate oral intake 2ary inadequate pain relief</a:t>
            </a:r>
            <a:endParaRPr lang="en-US" dirty="0"/>
          </a:p>
        </p:txBody>
      </p:sp>
      <p:pic>
        <p:nvPicPr>
          <p:cNvPr id="5" name="Picture 4" descr="James cook content hea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1124744"/>
            <a:ext cx="3596037" cy="1224766"/>
          </a:xfrm>
          <a:prstGeom prst="rect">
            <a:avLst/>
          </a:prstGeom>
        </p:spPr>
      </p:pic>
    </p:spTree>
    <p:extLst>
      <p:ext uri="{BB962C8B-B14F-4D97-AF65-F5344CB8AC3E}">
        <p14:creationId xmlns:p14="http://schemas.microsoft.com/office/powerpoint/2010/main" xmlns="" val="3955249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solidFill>
                  <a:srgbClr val="FFFF00"/>
                </a:solidFill>
              </a:rPr>
              <a:t>What is happening in my own hospital?</a:t>
            </a:r>
            <a:endParaRPr lang="en-US" sz="2800" b="1" dirty="0">
              <a:solidFill>
                <a:srgbClr val="FFFF00"/>
              </a:solidFill>
            </a:endParaRPr>
          </a:p>
        </p:txBody>
      </p:sp>
      <p:sp>
        <p:nvSpPr>
          <p:cNvPr id="3" name="Content Placeholder 2"/>
          <p:cNvSpPr>
            <a:spLocks noGrp="1"/>
          </p:cNvSpPr>
          <p:nvPr>
            <p:ph sz="half" idx="1"/>
          </p:nvPr>
        </p:nvSpPr>
        <p:spPr>
          <a:xfrm>
            <a:off x="251520" y="2564904"/>
            <a:ext cx="8640960" cy="3561259"/>
          </a:xfrm>
        </p:spPr>
        <p:txBody>
          <a:bodyPr/>
          <a:lstStyle/>
          <a:p>
            <a:pPr marL="0" indent="0">
              <a:buNone/>
            </a:pPr>
            <a:r>
              <a:rPr lang="en-US" dirty="0" smtClean="0"/>
              <a:t>Departmental Policy:</a:t>
            </a:r>
          </a:p>
          <a:p>
            <a:pPr marL="0" indent="0">
              <a:buNone/>
            </a:pPr>
            <a:endParaRPr lang="en-US" dirty="0"/>
          </a:p>
          <a:p>
            <a:r>
              <a:rPr lang="en-US" dirty="0" smtClean="0"/>
              <a:t>Take home step up analgesia to be </a:t>
            </a:r>
            <a:r>
              <a:rPr lang="en-US" dirty="0" err="1" smtClean="0"/>
              <a:t>Oramorph</a:t>
            </a:r>
            <a:r>
              <a:rPr lang="en-US" dirty="0" smtClean="0"/>
              <a:t> 100mcg/ml</a:t>
            </a:r>
          </a:p>
          <a:p>
            <a:r>
              <a:rPr lang="en-US" dirty="0" smtClean="0"/>
              <a:t>Dispensed in 25 ml bottles.</a:t>
            </a:r>
          </a:p>
          <a:p>
            <a:r>
              <a:rPr lang="en-US" dirty="0" err="1" smtClean="0"/>
              <a:t>Labelled</a:t>
            </a:r>
            <a:r>
              <a:rPr lang="en-US" dirty="0" smtClean="0"/>
              <a:t> to be destroyed after 7 days</a:t>
            </a:r>
          </a:p>
          <a:p>
            <a:pPr marL="0" indent="0">
              <a:buNone/>
            </a:pPr>
            <a:endParaRPr lang="en-US" dirty="0" smtClean="0"/>
          </a:p>
          <a:p>
            <a:pPr marL="0" indent="0">
              <a:buNone/>
            </a:pPr>
            <a:endParaRPr lang="en-US" dirty="0" smtClean="0"/>
          </a:p>
          <a:p>
            <a:endParaRPr lang="en-US" dirty="0"/>
          </a:p>
        </p:txBody>
      </p:sp>
      <p:pic>
        <p:nvPicPr>
          <p:cNvPr id="4" name="Picture 3" descr="James cook content hea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83968" y="1052736"/>
            <a:ext cx="4244109" cy="1445491"/>
          </a:xfrm>
          <a:prstGeom prst="rect">
            <a:avLst/>
          </a:prstGeom>
        </p:spPr>
      </p:pic>
    </p:spTree>
    <p:extLst>
      <p:ext uri="{BB962C8B-B14F-4D97-AF65-F5344CB8AC3E}">
        <p14:creationId xmlns:p14="http://schemas.microsoft.com/office/powerpoint/2010/main" xmlns="" val="4211037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sz="2800" dirty="0" smtClean="0">
                <a:solidFill>
                  <a:srgbClr val="FFFF00"/>
                </a:solidFill>
              </a:rPr>
              <a:t>Personal Position:</a:t>
            </a:r>
            <a:br>
              <a:rPr lang="en-GB" sz="2800" dirty="0" smtClean="0">
                <a:solidFill>
                  <a:srgbClr val="FFFF00"/>
                </a:solidFill>
              </a:rPr>
            </a:br>
            <a:endParaRPr lang="en-GB" sz="2800" dirty="0">
              <a:solidFill>
                <a:srgbClr val="FFFF00"/>
              </a:solidFill>
            </a:endParaRPr>
          </a:p>
        </p:txBody>
      </p:sp>
      <p:sp>
        <p:nvSpPr>
          <p:cNvPr id="3" name="Content Placeholder 2"/>
          <p:cNvSpPr>
            <a:spLocks noGrp="1"/>
          </p:cNvSpPr>
          <p:nvPr>
            <p:ph idx="1"/>
          </p:nvPr>
        </p:nvSpPr>
        <p:spPr>
          <a:xfrm>
            <a:off x="457200" y="764704"/>
            <a:ext cx="8229600" cy="5904656"/>
          </a:xfrm>
        </p:spPr>
        <p:txBody>
          <a:bodyPr/>
          <a:lstStyle/>
          <a:p>
            <a:r>
              <a:rPr lang="en-GB" sz="2800" b="1" dirty="0" smtClean="0"/>
              <a:t>Accept principle of collective responsibility</a:t>
            </a:r>
          </a:p>
          <a:p>
            <a:endParaRPr lang="en-GB" sz="2800" b="1" dirty="0"/>
          </a:p>
          <a:p>
            <a:r>
              <a:rPr lang="en-GB" sz="2800" b="1" dirty="0" smtClean="0"/>
              <a:t>Comply with a group decision</a:t>
            </a:r>
          </a:p>
          <a:p>
            <a:endParaRPr lang="en-GB" sz="2800" b="1" dirty="0"/>
          </a:p>
          <a:p>
            <a:r>
              <a:rPr lang="en-GB" sz="2800" b="1" dirty="0" smtClean="0"/>
              <a:t>Personal caseload of </a:t>
            </a:r>
            <a:r>
              <a:rPr lang="en-GB" sz="2800" b="1" dirty="0" err="1" smtClean="0"/>
              <a:t>adenotonsillectomy</a:t>
            </a:r>
            <a:endParaRPr lang="en-GB" sz="2800" b="1" dirty="0" smtClean="0"/>
          </a:p>
          <a:p>
            <a:pPr lvl="1"/>
            <a:r>
              <a:rPr lang="en-GB" sz="2400" b="1" dirty="0" smtClean="0"/>
              <a:t>All under 5 years of age</a:t>
            </a:r>
          </a:p>
          <a:p>
            <a:pPr lvl="1"/>
            <a:r>
              <a:rPr lang="en-GB" sz="2400" b="1" dirty="0" smtClean="0"/>
              <a:t>Indication for surgery = Sleep disordered Breathing</a:t>
            </a:r>
          </a:p>
          <a:p>
            <a:pPr lvl="1"/>
            <a:r>
              <a:rPr lang="en-GB" sz="2400" b="1" dirty="0" smtClean="0"/>
              <a:t>High levels of comorbidities</a:t>
            </a:r>
          </a:p>
          <a:p>
            <a:pPr lvl="2"/>
            <a:r>
              <a:rPr lang="en-GB" sz="2000" b="1" dirty="0" smtClean="0"/>
              <a:t>Down Syndrome</a:t>
            </a:r>
          </a:p>
          <a:p>
            <a:pPr lvl="2"/>
            <a:r>
              <a:rPr lang="en-GB" sz="2000" b="1" dirty="0" smtClean="0"/>
              <a:t>Other syndromes both named and un-named</a:t>
            </a:r>
          </a:p>
          <a:p>
            <a:pPr lvl="2"/>
            <a:r>
              <a:rPr lang="en-GB" sz="2000" b="1" dirty="0" smtClean="0"/>
              <a:t>Majority aged &lt;3 years of age</a:t>
            </a:r>
          </a:p>
          <a:p>
            <a:pPr lvl="1"/>
            <a:r>
              <a:rPr lang="en-GB" b="1" dirty="0" smtClean="0"/>
              <a:t>Undertaking change of practice audit with Tramadol</a:t>
            </a:r>
            <a:endParaRPr lang="en-GB" b="1" dirty="0"/>
          </a:p>
        </p:txBody>
      </p:sp>
    </p:spTree>
    <p:extLst>
      <p:ext uri="{BB962C8B-B14F-4D97-AF65-F5344CB8AC3E}">
        <p14:creationId xmlns:p14="http://schemas.microsoft.com/office/powerpoint/2010/main" xmlns="" val="3633910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sz="2800" dirty="0" smtClean="0">
                <a:solidFill>
                  <a:srgbClr val="FFFF00"/>
                </a:solidFill>
              </a:rPr>
              <a:t>Personal Position:</a:t>
            </a:r>
            <a:br>
              <a:rPr lang="en-GB" sz="2800" dirty="0" smtClean="0">
                <a:solidFill>
                  <a:srgbClr val="FFFF00"/>
                </a:solidFill>
              </a:rPr>
            </a:br>
            <a:endParaRPr lang="en-GB" sz="2800" dirty="0">
              <a:solidFill>
                <a:srgbClr val="FFFF00"/>
              </a:solidFill>
            </a:endParaRPr>
          </a:p>
        </p:txBody>
      </p:sp>
      <p:sp>
        <p:nvSpPr>
          <p:cNvPr id="3" name="Content Placeholder 2"/>
          <p:cNvSpPr>
            <a:spLocks noGrp="1"/>
          </p:cNvSpPr>
          <p:nvPr>
            <p:ph idx="1"/>
          </p:nvPr>
        </p:nvSpPr>
        <p:spPr>
          <a:xfrm>
            <a:off x="457200" y="620688"/>
            <a:ext cx="8229600" cy="6048672"/>
          </a:xfrm>
        </p:spPr>
        <p:txBody>
          <a:bodyPr/>
          <a:lstStyle/>
          <a:p>
            <a:pPr marL="57150" indent="0">
              <a:buNone/>
            </a:pPr>
            <a:r>
              <a:rPr lang="en-GB" sz="2800" b="1" dirty="0" smtClean="0">
                <a:solidFill>
                  <a:srgbClr val="99CCFF"/>
                </a:solidFill>
              </a:rPr>
              <a:t>Change of practice audit of Tramadol as take home analgesia post tonsillectomy.</a:t>
            </a:r>
          </a:p>
          <a:p>
            <a:pPr marL="57150" indent="0">
              <a:buNone/>
            </a:pPr>
            <a:endParaRPr lang="en-GB" sz="2400" b="1" dirty="0"/>
          </a:p>
          <a:p>
            <a:pPr marL="400050"/>
            <a:r>
              <a:rPr lang="en-GB" sz="2400" b="1" dirty="0" smtClean="0"/>
              <a:t>Single Surgical Team</a:t>
            </a:r>
          </a:p>
          <a:p>
            <a:pPr marL="800100" lvl="1"/>
            <a:r>
              <a:rPr lang="en-GB" sz="2000" b="1" dirty="0" smtClean="0"/>
              <a:t>standardised technique</a:t>
            </a:r>
          </a:p>
          <a:p>
            <a:pPr marL="514350" lvl="1" indent="0">
              <a:buNone/>
            </a:pPr>
            <a:endParaRPr lang="en-GB" sz="2000" b="1" dirty="0" smtClean="0"/>
          </a:p>
          <a:p>
            <a:pPr marL="400050"/>
            <a:r>
              <a:rPr lang="en-GB" sz="2400" b="1" dirty="0" smtClean="0"/>
              <a:t>Standardised Anaesthetic technique </a:t>
            </a:r>
          </a:p>
          <a:p>
            <a:pPr marL="800100" lvl="1"/>
            <a:r>
              <a:rPr lang="en-GB" sz="2000" b="1" dirty="0" smtClean="0"/>
              <a:t>intraoperative morphine titrated to respiratory rate</a:t>
            </a:r>
          </a:p>
          <a:p>
            <a:pPr marL="514350" lvl="1" indent="0">
              <a:buNone/>
            </a:pPr>
            <a:endParaRPr lang="en-GB" sz="2000" b="1" dirty="0" smtClean="0"/>
          </a:p>
          <a:p>
            <a:pPr marL="400050"/>
            <a:r>
              <a:rPr lang="en-GB" sz="2400" b="1" dirty="0" smtClean="0"/>
              <a:t>Standardised population </a:t>
            </a:r>
          </a:p>
          <a:p>
            <a:pPr marL="800100" lvl="1"/>
            <a:r>
              <a:rPr lang="en-GB" sz="2000" b="1" dirty="0" smtClean="0"/>
              <a:t>Indication for operation = Sleep Disordered Breathing</a:t>
            </a:r>
          </a:p>
          <a:p>
            <a:pPr marL="514350" lvl="1" indent="0">
              <a:buNone/>
            </a:pPr>
            <a:endParaRPr lang="en-GB" sz="2000" b="1" dirty="0" smtClean="0"/>
          </a:p>
          <a:p>
            <a:pPr marL="400050"/>
            <a:r>
              <a:rPr lang="en-GB" sz="2400" b="1" dirty="0" smtClean="0"/>
              <a:t>Standardised take home analgesic regime</a:t>
            </a:r>
          </a:p>
          <a:p>
            <a:pPr marL="800100" lvl="1"/>
            <a:r>
              <a:rPr lang="en-GB" sz="2000" b="1" dirty="0" smtClean="0"/>
              <a:t>Regular </a:t>
            </a:r>
            <a:r>
              <a:rPr lang="en-GB" sz="2000" b="1" dirty="0" err="1" smtClean="0"/>
              <a:t>paracetamol</a:t>
            </a:r>
            <a:r>
              <a:rPr lang="en-GB" sz="2000" b="1" dirty="0" smtClean="0"/>
              <a:t> and ibuprofen</a:t>
            </a:r>
          </a:p>
          <a:p>
            <a:pPr marL="800100" lvl="1"/>
            <a:r>
              <a:rPr lang="en-GB" sz="2000" b="1" dirty="0" smtClean="0"/>
              <a:t>Step up Tramadol at 1mg/kg orally </a:t>
            </a:r>
            <a:r>
              <a:rPr lang="en-GB" sz="2000" b="1" dirty="0" err="1" smtClean="0"/>
              <a:t>prn</a:t>
            </a:r>
            <a:r>
              <a:rPr lang="en-GB" sz="2000" b="1" dirty="0" smtClean="0"/>
              <a:t> 6 </a:t>
            </a:r>
            <a:r>
              <a:rPr lang="en-GB" sz="2000" b="1" dirty="0" err="1" smtClean="0"/>
              <a:t>hrly</a:t>
            </a:r>
            <a:endParaRPr lang="en-GB" sz="2000" b="1" dirty="0" smtClean="0"/>
          </a:p>
          <a:p>
            <a:pPr marL="400050"/>
            <a:endParaRPr lang="en-GB" sz="2400" b="1" dirty="0"/>
          </a:p>
          <a:p>
            <a:pPr marL="57150" indent="0">
              <a:buNone/>
            </a:pPr>
            <a:endParaRPr lang="en-GB" sz="2400" b="1" dirty="0" smtClean="0"/>
          </a:p>
          <a:p>
            <a:pPr marL="457200" lvl="1" indent="0">
              <a:buNone/>
            </a:pPr>
            <a:endParaRPr lang="en-GB" b="1" dirty="0"/>
          </a:p>
          <a:p>
            <a:pPr marL="57150" indent="0">
              <a:buNone/>
            </a:pPr>
            <a:endParaRPr lang="en-GB" b="1" dirty="0"/>
          </a:p>
        </p:txBody>
      </p:sp>
    </p:spTree>
    <p:extLst>
      <p:ext uri="{BB962C8B-B14F-4D97-AF65-F5344CB8AC3E}">
        <p14:creationId xmlns:p14="http://schemas.microsoft.com/office/powerpoint/2010/main" xmlns="" val="2231650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sz="2800" dirty="0" smtClean="0">
                <a:solidFill>
                  <a:srgbClr val="FFFF00"/>
                </a:solidFill>
              </a:rPr>
              <a:t>Personal Position:</a:t>
            </a:r>
            <a:br>
              <a:rPr lang="en-GB" sz="2800" dirty="0" smtClean="0">
                <a:solidFill>
                  <a:srgbClr val="FFFF00"/>
                </a:solidFill>
              </a:rPr>
            </a:br>
            <a:endParaRPr lang="en-GB" sz="2800" dirty="0">
              <a:solidFill>
                <a:srgbClr val="FFFF00"/>
              </a:solidFill>
            </a:endParaRPr>
          </a:p>
        </p:txBody>
      </p:sp>
      <p:sp>
        <p:nvSpPr>
          <p:cNvPr id="3" name="Content Placeholder 2"/>
          <p:cNvSpPr>
            <a:spLocks noGrp="1"/>
          </p:cNvSpPr>
          <p:nvPr>
            <p:ph idx="1"/>
          </p:nvPr>
        </p:nvSpPr>
        <p:spPr>
          <a:xfrm>
            <a:off x="457200" y="764704"/>
            <a:ext cx="8229600" cy="5904656"/>
          </a:xfrm>
        </p:spPr>
        <p:txBody>
          <a:bodyPr/>
          <a:lstStyle/>
          <a:p>
            <a:pPr marL="57150" indent="0">
              <a:buNone/>
            </a:pPr>
            <a:r>
              <a:rPr lang="en-GB" b="1" dirty="0" smtClean="0">
                <a:solidFill>
                  <a:srgbClr val="99CCFF"/>
                </a:solidFill>
              </a:rPr>
              <a:t>Change of practice audit of Tramadol as take home analgesia post tonsillectomy.</a:t>
            </a:r>
          </a:p>
          <a:p>
            <a:pPr marL="57150" indent="0">
              <a:buNone/>
            </a:pPr>
            <a:endParaRPr lang="en-GB" sz="2400" b="1" dirty="0"/>
          </a:p>
          <a:p>
            <a:pPr marL="400050"/>
            <a:r>
              <a:rPr lang="en-GB" sz="2400" b="1" dirty="0" smtClean="0"/>
              <a:t>Primary outcome measure =</a:t>
            </a:r>
          </a:p>
          <a:p>
            <a:pPr marL="800100" lvl="1"/>
            <a:r>
              <a:rPr lang="en-GB" sz="2000" b="1" dirty="0" smtClean="0"/>
              <a:t>Usual level of pain experienced Day 1 – 7 at home as measured by Parent Report  6 point faces scale (Wong and Baker)</a:t>
            </a:r>
          </a:p>
          <a:p>
            <a:pPr marL="800100" lvl="1"/>
            <a:r>
              <a:rPr lang="en-GB" sz="2000" b="1" dirty="0" smtClean="0"/>
              <a:t>Audit powered to regard change of one face in Usual level as clinically significant</a:t>
            </a:r>
          </a:p>
          <a:p>
            <a:pPr marL="400050"/>
            <a:endParaRPr lang="en-GB" sz="2400" b="1" dirty="0"/>
          </a:p>
          <a:p>
            <a:pPr marL="400050"/>
            <a:r>
              <a:rPr lang="en-GB" sz="2400" b="1" dirty="0" smtClean="0"/>
              <a:t>Secondary outcome =</a:t>
            </a:r>
          </a:p>
          <a:p>
            <a:pPr marL="800100" lvl="1"/>
            <a:r>
              <a:rPr lang="en-GB" sz="2000" b="1" dirty="0" smtClean="0"/>
              <a:t>Number seeking advice from GPs </a:t>
            </a:r>
            <a:r>
              <a:rPr lang="en-GB" sz="2000" b="1" dirty="0" err="1" smtClean="0"/>
              <a:t>etc</a:t>
            </a:r>
            <a:r>
              <a:rPr lang="en-GB" sz="2000" b="1" dirty="0" smtClean="0"/>
              <a:t> in 7 days post surgery</a:t>
            </a:r>
          </a:p>
          <a:p>
            <a:pPr marL="400050"/>
            <a:endParaRPr lang="en-GB" sz="2400" b="1" dirty="0"/>
          </a:p>
          <a:p>
            <a:pPr marL="400050"/>
            <a:r>
              <a:rPr lang="en-GB" sz="2400" b="1" dirty="0" smtClean="0"/>
              <a:t>Results:</a:t>
            </a:r>
          </a:p>
          <a:p>
            <a:pPr marL="800100" lvl="1"/>
            <a:r>
              <a:rPr lang="en-GB" sz="2000" b="1" dirty="0"/>
              <a:t>?</a:t>
            </a:r>
            <a:endParaRPr lang="en-GB" sz="2000" b="1" dirty="0" smtClean="0"/>
          </a:p>
          <a:p>
            <a:pPr marL="800100" lvl="1"/>
            <a:endParaRPr lang="en-GB" sz="2000" b="1" dirty="0" smtClean="0"/>
          </a:p>
          <a:p>
            <a:pPr marL="57150" indent="0">
              <a:buNone/>
            </a:pPr>
            <a:endParaRPr lang="en-GB" sz="2400" b="1" dirty="0" smtClean="0"/>
          </a:p>
          <a:p>
            <a:pPr marL="457200" lvl="1" indent="0">
              <a:buNone/>
            </a:pPr>
            <a:endParaRPr lang="en-GB" b="1" dirty="0"/>
          </a:p>
          <a:p>
            <a:pPr marL="57150" indent="0">
              <a:buNone/>
            </a:pPr>
            <a:endParaRPr lang="en-GB" b="1" dirty="0"/>
          </a:p>
        </p:txBody>
      </p:sp>
    </p:spTree>
    <p:extLst>
      <p:ext uri="{BB962C8B-B14F-4D97-AF65-F5344CB8AC3E}">
        <p14:creationId xmlns:p14="http://schemas.microsoft.com/office/powerpoint/2010/main" xmlns="" val="3954878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en-GB" sz="3200" b="1" dirty="0" smtClean="0">
                <a:solidFill>
                  <a:srgbClr val="FFFF00"/>
                </a:solidFill>
                <a:latin typeface="Calibri" charset="0"/>
              </a:rPr>
              <a:t>OUTLINE:</a:t>
            </a:r>
            <a:endParaRPr lang="en-GB" sz="3200" b="1" dirty="0">
              <a:solidFill>
                <a:srgbClr val="FFFF00"/>
              </a:solidFill>
              <a:latin typeface="Calibri" charset="0"/>
            </a:endParaRPr>
          </a:p>
        </p:txBody>
      </p:sp>
      <p:sp>
        <p:nvSpPr>
          <p:cNvPr id="16386" name="Rectangle 3"/>
          <p:cNvSpPr>
            <a:spLocks noGrp="1"/>
          </p:cNvSpPr>
          <p:nvPr>
            <p:ph type="body" idx="1"/>
          </p:nvPr>
        </p:nvSpPr>
        <p:spPr>
          <a:xfrm>
            <a:off x="457200" y="620688"/>
            <a:ext cx="8229600" cy="5904656"/>
          </a:xfrm>
        </p:spPr>
        <p:txBody>
          <a:bodyPr/>
          <a:lstStyle/>
          <a:p>
            <a:pPr eaLnBrk="1" hangingPunct="1">
              <a:lnSpc>
                <a:spcPct val="90000"/>
              </a:lnSpc>
              <a:buFont typeface="Arial" charset="0"/>
              <a:buNone/>
            </a:pPr>
            <a:endParaRPr lang="en-GB" sz="2800" dirty="0">
              <a:latin typeface="Calibri" charset="0"/>
            </a:endParaRPr>
          </a:p>
          <a:p>
            <a:pPr eaLnBrk="1" hangingPunct="1">
              <a:lnSpc>
                <a:spcPct val="90000"/>
              </a:lnSpc>
            </a:pPr>
            <a:r>
              <a:rPr lang="en-GB" sz="2800" b="1" dirty="0" smtClean="0">
                <a:latin typeface="Calibri" charset="0"/>
              </a:rPr>
              <a:t>Background leading up to these safety warnings</a:t>
            </a:r>
          </a:p>
          <a:p>
            <a:pPr marL="0" indent="0" eaLnBrk="1" hangingPunct="1">
              <a:lnSpc>
                <a:spcPct val="90000"/>
              </a:lnSpc>
              <a:buNone/>
            </a:pPr>
            <a:endParaRPr lang="en-GB" sz="2800" b="1" dirty="0">
              <a:latin typeface="Calibri" charset="0"/>
            </a:endParaRPr>
          </a:p>
          <a:p>
            <a:pPr eaLnBrk="1" hangingPunct="1">
              <a:lnSpc>
                <a:spcPct val="90000"/>
              </a:lnSpc>
            </a:pPr>
            <a:r>
              <a:rPr lang="en-GB" sz="2800" b="1" dirty="0" smtClean="0">
                <a:latin typeface="Calibri" charset="0"/>
              </a:rPr>
              <a:t>Alternative Analgesic Agents available</a:t>
            </a:r>
          </a:p>
          <a:p>
            <a:pPr lvl="1" eaLnBrk="1" hangingPunct="1">
              <a:lnSpc>
                <a:spcPct val="90000"/>
              </a:lnSpc>
            </a:pPr>
            <a:r>
              <a:rPr lang="en-GB" sz="2400" b="1" dirty="0" smtClean="0">
                <a:latin typeface="Calibri" charset="0"/>
              </a:rPr>
              <a:t>Strengths and weaknesses</a:t>
            </a:r>
            <a:endParaRPr lang="en-GB" sz="2400" b="1" dirty="0">
              <a:latin typeface="Calibri" charset="0"/>
            </a:endParaRPr>
          </a:p>
          <a:p>
            <a:pPr eaLnBrk="1" hangingPunct="1">
              <a:lnSpc>
                <a:spcPct val="90000"/>
              </a:lnSpc>
              <a:buFont typeface="Arial" charset="0"/>
              <a:buNone/>
            </a:pPr>
            <a:endParaRPr lang="en-GB" sz="2800" b="1" dirty="0">
              <a:latin typeface="Calibri" charset="0"/>
            </a:endParaRPr>
          </a:p>
          <a:p>
            <a:pPr eaLnBrk="1" hangingPunct="1">
              <a:lnSpc>
                <a:spcPct val="90000"/>
              </a:lnSpc>
            </a:pPr>
            <a:r>
              <a:rPr lang="en-GB" sz="2800" b="1" dirty="0" smtClean="0">
                <a:latin typeface="Calibri" charset="0"/>
              </a:rPr>
              <a:t>Conclusion </a:t>
            </a:r>
          </a:p>
          <a:p>
            <a:pPr lvl="1" eaLnBrk="1" hangingPunct="1">
              <a:lnSpc>
                <a:spcPct val="90000"/>
              </a:lnSpc>
            </a:pPr>
            <a:r>
              <a:rPr lang="en-GB" sz="2400" b="1" dirty="0" smtClean="0">
                <a:latin typeface="Calibri" charset="0"/>
              </a:rPr>
              <a:t>What should we prescribe as step up analgesia for children after intermediate surgery in hospital and to take home? </a:t>
            </a:r>
          </a:p>
          <a:p>
            <a:pPr eaLnBrk="1" hangingPunct="1">
              <a:lnSpc>
                <a:spcPct val="90000"/>
              </a:lnSpc>
            </a:pPr>
            <a:endParaRPr lang="en-GB" sz="2400" b="1" dirty="0">
              <a:latin typeface="Calibri" charset="0"/>
            </a:endParaRPr>
          </a:p>
          <a:p>
            <a:pPr marL="0" indent="0" algn="ctr" eaLnBrk="1" hangingPunct="1">
              <a:lnSpc>
                <a:spcPct val="90000"/>
              </a:lnSpc>
              <a:buNone/>
            </a:pPr>
            <a:r>
              <a:rPr lang="en-GB" sz="2000" b="1" dirty="0" smtClean="0">
                <a:latin typeface="Calibri" charset="0"/>
              </a:rPr>
              <a:t>(Providing effective post operative pain relief = multi factorial </a:t>
            </a:r>
          </a:p>
          <a:p>
            <a:pPr marL="0" indent="0" algn="ctr" eaLnBrk="1" hangingPunct="1">
              <a:lnSpc>
                <a:spcPct val="90000"/>
              </a:lnSpc>
              <a:buNone/>
            </a:pPr>
            <a:r>
              <a:rPr lang="en-GB" sz="2000" b="1" dirty="0" smtClean="0">
                <a:latin typeface="Calibri" charset="0"/>
              </a:rPr>
              <a:t> </a:t>
            </a:r>
            <a:r>
              <a:rPr lang="en-GB" sz="2000" b="1" dirty="0">
                <a:latin typeface="Calibri" charset="0"/>
              </a:rPr>
              <a:t>T</a:t>
            </a:r>
            <a:r>
              <a:rPr lang="en-GB" sz="2000" b="1" dirty="0" smtClean="0">
                <a:latin typeface="Calibri" charset="0"/>
              </a:rPr>
              <a:t>his presentation takes a narrow approach focusing on pharmacology only)</a:t>
            </a:r>
          </a:p>
          <a:p>
            <a:pPr marL="0" indent="0" eaLnBrk="1" hangingPunct="1">
              <a:lnSpc>
                <a:spcPct val="90000"/>
              </a:lnSpc>
              <a:buNone/>
            </a:pPr>
            <a:endParaRPr lang="en-GB" sz="2800" b="1" dirty="0">
              <a:latin typeface="Calibri" charset="0"/>
            </a:endParaRPr>
          </a:p>
          <a:p>
            <a:pPr marL="0" indent="0" algn="ctr" eaLnBrk="1" hangingPunct="1">
              <a:lnSpc>
                <a:spcPct val="90000"/>
              </a:lnSpc>
              <a:buNone/>
            </a:pPr>
            <a:endParaRPr lang="en-GB" sz="2800" b="1" dirty="0">
              <a:latin typeface="Calibri"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solidFill>
                  <a:srgbClr val="FFFF00"/>
                </a:solidFill>
              </a:rPr>
              <a:t>What is the way forward for step up analgesia for children after codeine?</a:t>
            </a:r>
            <a:endParaRPr lang="en-US" sz="2800" b="1" dirty="0">
              <a:solidFill>
                <a:srgbClr val="FFFF00"/>
              </a:solidFill>
            </a:endParaRPr>
          </a:p>
        </p:txBody>
      </p:sp>
      <p:sp>
        <p:nvSpPr>
          <p:cNvPr id="3" name="Content Placeholder 2"/>
          <p:cNvSpPr>
            <a:spLocks noGrp="1"/>
          </p:cNvSpPr>
          <p:nvPr>
            <p:ph idx="1"/>
          </p:nvPr>
        </p:nvSpPr>
        <p:spPr>
          <a:xfrm>
            <a:off x="457200" y="1340768"/>
            <a:ext cx="8229600" cy="4785395"/>
          </a:xfrm>
        </p:spPr>
        <p:txBody>
          <a:bodyPr/>
          <a:lstStyle/>
          <a:p>
            <a:pPr marL="0" indent="0">
              <a:buNone/>
            </a:pPr>
            <a:r>
              <a:rPr lang="en-US" sz="2800" dirty="0" smtClean="0">
                <a:solidFill>
                  <a:srgbClr val="99CCFF"/>
                </a:solidFill>
              </a:rPr>
              <a:t>How do we provide </a:t>
            </a:r>
            <a:r>
              <a:rPr lang="en-US" sz="2800" b="1" u="sng" dirty="0" smtClean="0">
                <a:solidFill>
                  <a:srgbClr val="99CCFF"/>
                </a:solidFill>
              </a:rPr>
              <a:t>effective pain relief </a:t>
            </a:r>
            <a:r>
              <a:rPr lang="en-US" sz="2800" dirty="0" smtClean="0">
                <a:solidFill>
                  <a:srgbClr val="99CCFF"/>
                </a:solidFill>
              </a:rPr>
              <a:t>post tonsillectomy at home?</a:t>
            </a:r>
          </a:p>
          <a:p>
            <a:pPr marL="0" indent="0">
              <a:buNone/>
            </a:pPr>
            <a:endParaRPr lang="en-US" sz="2800" dirty="0" smtClean="0"/>
          </a:p>
          <a:p>
            <a:r>
              <a:rPr lang="en-US" sz="2800" dirty="0" smtClean="0"/>
              <a:t>Pick an analgesic cocktail of your choice and do a  </a:t>
            </a:r>
            <a:r>
              <a:rPr lang="en-US" sz="2800" b="1" dirty="0" smtClean="0"/>
              <a:t>local</a:t>
            </a:r>
            <a:r>
              <a:rPr lang="en-US" sz="2800" dirty="0" smtClean="0"/>
              <a:t> Audit effectiveness</a:t>
            </a:r>
          </a:p>
          <a:p>
            <a:pPr marL="0" indent="0">
              <a:buNone/>
            </a:pPr>
            <a:endParaRPr lang="en-US" sz="2800" dirty="0" smtClean="0"/>
          </a:p>
          <a:p>
            <a:r>
              <a:rPr lang="en-US" sz="2800" dirty="0" smtClean="0"/>
              <a:t>(Large multi </a:t>
            </a:r>
            <a:r>
              <a:rPr lang="en-US" sz="2800" dirty="0" err="1" smtClean="0"/>
              <a:t>centre</a:t>
            </a:r>
            <a:r>
              <a:rPr lang="en-US" sz="2800" dirty="0" smtClean="0"/>
              <a:t> Audits probably not helpful)</a:t>
            </a:r>
          </a:p>
          <a:p>
            <a:endParaRPr lang="en-US" sz="2800" dirty="0"/>
          </a:p>
          <a:p>
            <a:pPr marL="0" indent="0">
              <a:buNone/>
            </a:pPr>
            <a:r>
              <a:rPr lang="en-US" sz="2800" dirty="0" smtClean="0"/>
              <a:t>Analgesic Regime – Parental Misconceptions – Child resistance to talking medication – Information / Education provided</a:t>
            </a:r>
            <a:endParaRPr lang="en-US" sz="2800" dirty="0"/>
          </a:p>
        </p:txBody>
      </p:sp>
    </p:spTree>
    <p:extLst>
      <p:ext uri="{BB962C8B-B14F-4D97-AF65-F5344CB8AC3E}">
        <p14:creationId xmlns:p14="http://schemas.microsoft.com/office/powerpoint/2010/main" xmlns="" val="154957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solidFill>
                  <a:srgbClr val="FFFF00"/>
                </a:solidFill>
              </a:rPr>
              <a:t>What is the way forward for step up analgesia for children after codeine?</a:t>
            </a:r>
            <a:endParaRPr lang="en-US" sz="2800" b="1" dirty="0">
              <a:solidFill>
                <a:srgbClr val="FFFF00"/>
              </a:solidFill>
            </a:endParaRPr>
          </a:p>
        </p:txBody>
      </p:sp>
      <p:sp>
        <p:nvSpPr>
          <p:cNvPr id="3" name="Content Placeholder 2"/>
          <p:cNvSpPr>
            <a:spLocks noGrp="1"/>
          </p:cNvSpPr>
          <p:nvPr>
            <p:ph idx="1"/>
          </p:nvPr>
        </p:nvSpPr>
        <p:spPr>
          <a:xfrm>
            <a:off x="457200" y="1340768"/>
            <a:ext cx="8229600" cy="5184576"/>
          </a:xfrm>
        </p:spPr>
        <p:txBody>
          <a:bodyPr/>
          <a:lstStyle/>
          <a:p>
            <a:pPr marL="0" indent="0">
              <a:buNone/>
            </a:pPr>
            <a:r>
              <a:rPr lang="en-US" sz="2800" dirty="0" smtClean="0">
                <a:solidFill>
                  <a:srgbClr val="99CCFF"/>
                </a:solidFill>
              </a:rPr>
              <a:t>How do we provide </a:t>
            </a:r>
            <a:r>
              <a:rPr lang="en-US" sz="2800" b="1" u="sng" dirty="0" smtClean="0">
                <a:solidFill>
                  <a:srgbClr val="99CCFF"/>
                </a:solidFill>
              </a:rPr>
              <a:t>safe</a:t>
            </a:r>
            <a:r>
              <a:rPr lang="en-US" sz="2800" dirty="0" smtClean="0">
                <a:solidFill>
                  <a:srgbClr val="99CCFF"/>
                </a:solidFill>
              </a:rPr>
              <a:t> pain relief post tonsillectomy at home?</a:t>
            </a:r>
          </a:p>
          <a:p>
            <a:pPr marL="0" indent="0">
              <a:buNone/>
            </a:pPr>
            <a:endParaRPr lang="en-US" sz="2000" dirty="0" smtClean="0"/>
          </a:p>
          <a:p>
            <a:r>
              <a:rPr lang="en-US" sz="2800" dirty="0" smtClean="0"/>
              <a:t>Use conservative doses for step up analgesics (tempered by in hospital experience)</a:t>
            </a:r>
          </a:p>
          <a:p>
            <a:endParaRPr lang="en-US" sz="2800" dirty="0" smtClean="0"/>
          </a:p>
          <a:p>
            <a:r>
              <a:rPr lang="en-US" sz="2800" dirty="0" smtClean="0"/>
              <a:t>Good Information provided on what to look out for</a:t>
            </a:r>
          </a:p>
          <a:p>
            <a:pPr marL="0" indent="0">
              <a:buNone/>
            </a:pPr>
            <a:endParaRPr lang="en-US" sz="2800" dirty="0" smtClean="0"/>
          </a:p>
          <a:p>
            <a:r>
              <a:rPr lang="en-US" sz="2800" dirty="0" smtClean="0"/>
              <a:t>National Surveillance for deaths post tonsillectomy at home</a:t>
            </a:r>
          </a:p>
          <a:p>
            <a:pPr lvl="1"/>
            <a:r>
              <a:rPr lang="en-US" sz="2400" dirty="0" smtClean="0"/>
              <a:t>? Procurator Fiscal system in Scotland </a:t>
            </a:r>
            <a:endParaRPr lang="en-US" sz="2400" dirty="0"/>
          </a:p>
        </p:txBody>
      </p:sp>
    </p:spTree>
    <p:extLst>
      <p:ext uri="{BB962C8B-B14F-4D97-AF65-F5344CB8AC3E}">
        <p14:creationId xmlns:p14="http://schemas.microsoft.com/office/powerpoint/2010/main" xmlns="" val="1723162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3608" y="908720"/>
            <a:ext cx="6873454" cy="5146625"/>
          </a:xfrm>
        </p:spPr>
      </p:pic>
    </p:spTree>
    <p:extLst>
      <p:ext uri="{BB962C8B-B14F-4D97-AF65-F5344CB8AC3E}">
        <p14:creationId xmlns:p14="http://schemas.microsoft.com/office/powerpoint/2010/main" xmlns="" val="719206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pPr algn="l"/>
            <a:r>
              <a:rPr lang="en-GB" sz="3200" dirty="0" smtClean="0">
                <a:solidFill>
                  <a:srgbClr val="FFFF00"/>
                </a:solidFill>
              </a:rPr>
              <a:t>What am I actually doing?</a:t>
            </a:r>
            <a:endParaRPr lang="en-GB" sz="3200" dirty="0">
              <a:solidFill>
                <a:srgbClr val="FFFF00"/>
              </a:solidFill>
            </a:endParaRPr>
          </a:p>
        </p:txBody>
      </p:sp>
      <p:sp>
        <p:nvSpPr>
          <p:cNvPr id="5" name="Content Placeholder 4"/>
          <p:cNvSpPr>
            <a:spLocks noGrp="1"/>
          </p:cNvSpPr>
          <p:nvPr>
            <p:ph idx="1"/>
          </p:nvPr>
        </p:nvSpPr>
        <p:spPr>
          <a:xfrm>
            <a:off x="457200" y="980728"/>
            <a:ext cx="8229600" cy="5688632"/>
          </a:xfrm>
        </p:spPr>
        <p:txBody>
          <a:bodyPr/>
          <a:lstStyle/>
          <a:p>
            <a:r>
              <a:rPr lang="en-GB" sz="2400" b="1" dirty="0" smtClean="0">
                <a:solidFill>
                  <a:srgbClr val="99CCFF"/>
                </a:solidFill>
              </a:rPr>
              <a:t>Majority of children sent home on regular paracetamol and ibuprofen</a:t>
            </a:r>
          </a:p>
          <a:p>
            <a:pPr marL="0" indent="0">
              <a:buNone/>
            </a:pPr>
            <a:endParaRPr lang="en-GB" sz="2400" b="1" dirty="0">
              <a:solidFill>
                <a:srgbClr val="99CCFF"/>
              </a:solidFill>
            </a:endParaRPr>
          </a:p>
          <a:p>
            <a:r>
              <a:rPr lang="en-GB" sz="2400" b="1" dirty="0" smtClean="0">
                <a:solidFill>
                  <a:srgbClr val="99CCFF"/>
                </a:solidFill>
              </a:rPr>
              <a:t>We have agreed a hospital policy (safety in numbers)</a:t>
            </a:r>
          </a:p>
          <a:p>
            <a:endParaRPr lang="en-GB" sz="2400" b="1" dirty="0">
              <a:solidFill>
                <a:srgbClr val="99CCFF"/>
              </a:solidFill>
            </a:endParaRPr>
          </a:p>
          <a:p>
            <a:r>
              <a:rPr lang="en-GB" sz="2400" b="1" dirty="0" smtClean="0">
                <a:solidFill>
                  <a:srgbClr val="99CCFF"/>
                </a:solidFill>
              </a:rPr>
              <a:t>We are continuing to use codeine until evidence available on effectiveness / safety of alternative agents.</a:t>
            </a:r>
          </a:p>
          <a:p>
            <a:endParaRPr lang="en-GB" sz="2400" b="1" dirty="0">
              <a:solidFill>
                <a:srgbClr val="99CCFF"/>
              </a:solidFill>
            </a:endParaRPr>
          </a:p>
          <a:p>
            <a:r>
              <a:rPr lang="en-GB" sz="2400" b="1" dirty="0" smtClean="0">
                <a:solidFill>
                  <a:srgbClr val="99CCFF"/>
                </a:solidFill>
              </a:rPr>
              <a:t>Patients discharged home with verbal and written instructions of analgesic dosages, drug timings and signs opioid depression warranting contacting the hospital</a:t>
            </a:r>
          </a:p>
          <a:p>
            <a:endParaRPr lang="en-GB" sz="2400" b="1" dirty="0">
              <a:solidFill>
                <a:srgbClr val="99CCFF"/>
              </a:solidFill>
            </a:endParaRPr>
          </a:p>
          <a:p>
            <a:r>
              <a:rPr lang="en-GB" sz="2400" b="1" dirty="0" smtClean="0">
                <a:solidFill>
                  <a:srgbClr val="99CCFF"/>
                </a:solidFill>
              </a:rPr>
              <a:t>Exploring mechanisms to actually encourage parents to give post operative medications</a:t>
            </a:r>
            <a:endParaRPr lang="en-GB" sz="2400" b="1" dirty="0">
              <a:solidFill>
                <a:srgbClr val="99CCFF"/>
              </a:solidFill>
            </a:endParaRPr>
          </a:p>
        </p:txBody>
      </p:sp>
    </p:spTree>
    <p:extLst>
      <p:ext uri="{BB962C8B-B14F-4D97-AF65-F5344CB8AC3E}">
        <p14:creationId xmlns:p14="http://schemas.microsoft.com/office/powerpoint/2010/main" xmlns="" val="3957926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algn="l"/>
            <a:r>
              <a:rPr lang="en-GB" sz="2800" dirty="0">
                <a:solidFill>
                  <a:srgbClr val="FFFF00"/>
                </a:solidFill>
                <a:latin typeface="Calibri" charset="0"/>
              </a:rPr>
              <a:t>Should we continue to use codeine?</a:t>
            </a:r>
            <a:br>
              <a:rPr lang="en-GB" sz="2800" dirty="0">
                <a:solidFill>
                  <a:srgbClr val="FFFF00"/>
                </a:solidFill>
                <a:latin typeface="Calibri" charset="0"/>
              </a:rPr>
            </a:br>
            <a:r>
              <a:rPr lang="en-GB" sz="2800" dirty="0">
                <a:solidFill>
                  <a:srgbClr val="FFFF00"/>
                </a:solidFill>
                <a:latin typeface="Calibri" charset="0"/>
              </a:rPr>
              <a:t>Alternatives available:</a:t>
            </a:r>
          </a:p>
        </p:txBody>
      </p:sp>
      <p:sp>
        <p:nvSpPr>
          <p:cNvPr id="45058" name="Rectangle 3"/>
          <p:cNvSpPr>
            <a:spLocks noGrp="1"/>
          </p:cNvSpPr>
          <p:nvPr>
            <p:ph type="body" sz="half" idx="1"/>
          </p:nvPr>
        </p:nvSpPr>
        <p:spPr>
          <a:xfrm>
            <a:off x="611188" y="1557338"/>
            <a:ext cx="8147050" cy="4884737"/>
          </a:xfrm>
        </p:spPr>
        <p:txBody>
          <a:bodyPr/>
          <a:lstStyle/>
          <a:p>
            <a:pPr>
              <a:lnSpc>
                <a:spcPct val="80000"/>
              </a:lnSpc>
              <a:buFont typeface="Arial" charset="0"/>
              <a:buNone/>
            </a:pPr>
            <a:r>
              <a:rPr lang="en-GB" sz="2200" dirty="0">
                <a:solidFill>
                  <a:srgbClr val="99CCFF"/>
                </a:solidFill>
                <a:latin typeface="Calibri" charset="0"/>
              </a:rPr>
              <a:t>Oxycodone</a:t>
            </a:r>
          </a:p>
          <a:p>
            <a:pPr>
              <a:lnSpc>
                <a:spcPct val="80000"/>
              </a:lnSpc>
              <a:buFont typeface="Arial" charset="0"/>
              <a:buNone/>
            </a:pPr>
            <a:endParaRPr lang="en-GB" sz="2200" dirty="0">
              <a:solidFill>
                <a:srgbClr val="99CCFF"/>
              </a:solidFill>
              <a:latin typeface="Calibri" charset="0"/>
            </a:endParaRPr>
          </a:p>
          <a:p>
            <a:pPr>
              <a:lnSpc>
                <a:spcPct val="80000"/>
              </a:lnSpc>
              <a:buFont typeface="Arial" charset="0"/>
              <a:buNone/>
            </a:pPr>
            <a:r>
              <a:rPr lang="en-GB" sz="2200" dirty="0" smtClean="0">
                <a:latin typeface="Calibri" charset="0"/>
              </a:rPr>
              <a:t>Pharmacodynamics:</a:t>
            </a:r>
          </a:p>
          <a:p>
            <a:pPr>
              <a:lnSpc>
                <a:spcPct val="80000"/>
              </a:lnSpc>
            </a:pPr>
            <a:r>
              <a:rPr lang="en-GB" sz="2200" dirty="0" smtClean="0">
                <a:latin typeface="Calibri" charset="0"/>
              </a:rPr>
              <a:t>Potent </a:t>
            </a:r>
            <a:r>
              <a:rPr lang="en-GB" sz="2200" dirty="0">
                <a:latin typeface="Calibri" charset="0"/>
              </a:rPr>
              <a:t>semi-synthetic </a:t>
            </a:r>
            <a:r>
              <a:rPr lang="en-GB" sz="2200" dirty="0" smtClean="0">
                <a:latin typeface="Calibri" charset="0"/>
              </a:rPr>
              <a:t>opioid</a:t>
            </a:r>
          </a:p>
          <a:p>
            <a:pPr>
              <a:lnSpc>
                <a:spcPct val="80000"/>
              </a:lnSpc>
            </a:pPr>
            <a:r>
              <a:rPr lang="en-GB" sz="2200" dirty="0" smtClean="0">
                <a:latin typeface="Calibri" charset="0"/>
              </a:rPr>
              <a:t>Limited experience of use in children</a:t>
            </a:r>
          </a:p>
          <a:p>
            <a:pPr>
              <a:lnSpc>
                <a:spcPct val="80000"/>
              </a:lnSpc>
            </a:pPr>
            <a:r>
              <a:rPr lang="en-GB" sz="2200" dirty="0" smtClean="0">
                <a:latin typeface="Calibri" charset="0"/>
              </a:rPr>
              <a:t>NNT = 2.4 (CI = 1.5 – 4.9  Adult 15mg)</a:t>
            </a:r>
            <a:endParaRPr lang="en-GB" sz="2200" dirty="0">
              <a:latin typeface="Calibri" charset="0"/>
            </a:endParaRPr>
          </a:p>
          <a:p>
            <a:pPr>
              <a:lnSpc>
                <a:spcPct val="80000"/>
              </a:lnSpc>
              <a:buFont typeface="Arial" charset="0"/>
              <a:buNone/>
            </a:pPr>
            <a:endParaRPr lang="en-GB" sz="2200" dirty="0">
              <a:latin typeface="Calibri" charset="0"/>
            </a:endParaRPr>
          </a:p>
          <a:p>
            <a:pPr>
              <a:lnSpc>
                <a:spcPct val="80000"/>
              </a:lnSpc>
              <a:buFont typeface="Arial" charset="0"/>
              <a:buNone/>
            </a:pPr>
            <a:endParaRPr lang="en-GB" sz="2200" dirty="0">
              <a:latin typeface="Calibri" charset="0"/>
            </a:endParaRPr>
          </a:p>
        </p:txBody>
      </p:sp>
      <p:pic>
        <p:nvPicPr>
          <p:cNvPr id="45059" name="Picture 7" descr="3CATBWRNCCADTPSLSCAHVSD1YCA5C9FYHCA4REDPECAAW1TN1CANO9215CAEDOOJBCAUH6MP1CA1T4E0DCADQFJIZCA9IGNFPCAY7X45OCA9QFQ7RCAYCY2NMCA9CYU64CA41J8X7CACZC9XMCA53Y0JE"/>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6084888" y="1412875"/>
            <a:ext cx="2446337" cy="2174875"/>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algn="l"/>
            <a:r>
              <a:rPr lang="en-GB" sz="2800" dirty="0">
                <a:solidFill>
                  <a:srgbClr val="FFFF00"/>
                </a:solidFill>
                <a:latin typeface="Calibri" charset="0"/>
              </a:rPr>
              <a:t>Should we continue to use codeine?</a:t>
            </a:r>
            <a:br>
              <a:rPr lang="en-GB" sz="2800" dirty="0">
                <a:solidFill>
                  <a:srgbClr val="FFFF00"/>
                </a:solidFill>
                <a:latin typeface="Calibri" charset="0"/>
              </a:rPr>
            </a:br>
            <a:r>
              <a:rPr lang="en-GB" sz="2800" dirty="0">
                <a:solidFill>
                  <a:srgbClr val="FFFF00"/>
                </a:solidFill>
                <a:latin typeface="Calibri" charset="0"/>
              </a:rPr>
              <a:t>Alternatives available:</a:t>
            </a:r>
          </a:p>
        </p:txBody>
      </p:sp>
      <p:pic>
        <p:nvPicPr>
          <p:cNvPr id="45059" name="Picture 7" descr="3CATBWRNCCADTPSLSCAHVSD1YCA5C9FYHCA4REDPECAAW1TN1CANO9215CAEDOOJBCAUH6MP1CA1T4E0DCADQFJIZCA9IGNFPCAY7X45OCA9QFQ7RCAYCY2NMCA9CYU64CA41J8X7CACZC9XMCA53Y0JE"/>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598763" y="476672"/>
            <a:ext cx="2077693" cy="1568070"/>
          </a:xfrm>
        </p:spPr>
      </p:pic>
      <p:sp>
        <p:nvSpPr>
          <p:cNvPr id="45058" name="Rectangle 3"/>
          <p:cNvSpPr>
            <a:spLocks noGrp="1"/>
          </p:cNvSpPr>
          <p:nvPr>
            <p:ph sz="half" idx="2"/>
          </p:nvPr>
        </p:nvSpPr>
        <p:spPr>
          <a:xfrm>
            <a:off x="395536" y="1600200"/>
            <a:ext cx="4752528" cy="4525963"/>
          </a:xfrm>
        </p:spPr>
        <p:txBody>
          <a:bodyPr/>
          <a:lstStyle/>
          <a:p>
            <a:pPr>
              <a:lnSpc>
                <a:spcPct val="80000"/>
              </a:lnSpc>
              <a:buFont typeface="Arial" charset="0"/>
              <a:buNone/>
            </a:pPr>
            <a:r>
              <a:rPr lang="en-GB" sz="2200" dirty="0">
                <a:solidFill>
                  <a:srgbClr val="99CCFF"/>
                </a:solidFill>
                <a:latin typeface="Calibri" charset="0"/>
              </a:rPr>
              <a:t>Oxycodone</a:t>
            </a:r>
          </a:p>
          <a:p>
            <a:pPr>
              <a:lnSpc>
                <a:spcPct val="80000"/>
              </a:lnSpc>
              <a:buFont typeface="Arial" charset="0"/>
              <a:buNone/>
            </a:pPr>
            <a:endParaRPr lang="en-GB" sz="2200" dirty="0">
              <a:solidFill>
                <a:srgbClr val="99CCFF"/>
              </a:solidFill>
              <a:latin typeface="Calibri" charset="0"/>
            </a:endParaRPr>
          </a:p>
          <a:p>
            <a:pPr>
              <a:lnSpc>
                <a:spcPct val="80000"/>
              </a:lnSpc>
              <a:buFont typeface="Arial" charset="0"/>
              <a:buNone/>
            </a:pPr>
            <a:r>
              <a:rPr lang="en-GB" sz="2200" dirty="0" smtClean="0">
                <a:latin typeface="Calibri" charset="0"/>
              </a:rPr>
              <a:t>Pharmacokinetics:</a:t>
            </a:r>
          </a:p>
          <a:p>
            <a:pPr>
              <a:lnSpc>
                <a:spcPct val="80000"/>
              </a:lnSpc>
            </a:pPr>
            <a:r>
              <a:rPr lang="en-GB" sz="2200" dirty="0" smtClean="0">
                <a:latin typeface="Calibri" charset="0"/>
              </a:rPr>
              <a:t>Not a pro drug </a:t>
            </a:r>
          </a:p>
          <a:p>
            <a:pPr>
              <a:lnSpc>
                <a:spcPct val="80000"/>
              </a:lnSpc>
            </a:pPr>
            <a:r>
              <a:rPr lang="en-GB" sz="2200" dirty="0" smtClean="0">
                <a:latin typeface="Calibri" charset="0"/>
              </a:rPr>
              <a:t>Oxycodone provides all analgesic effect</a:t>
            </a:r>
          </a:p>
          <a:p>
            <a:pPr>
              <a:lnSpc>
                <a:spcPct val="80000"/>
              </a:lnSpc>
            </a:pPr>
            <a:r>
              <a:rPr lang="en-GB" sz="2200" dirty="0" smtClean="0">
                <a:latin typeface="Calibri" charset="0"/>
              </a:rPr>
              <a:t>Principle metabolism is N-</a:t>
            </a:r>
            <a:r>
              <a:rPr lang="en-GB" sz="2200" dirty="0" err="1" smtClean="0">
                <a:latin typeface="Calibri" charset="0"/>
              </a:rPr>
              <a:t>demethylation</a:t>
            </a:r>
            <a:r>
              <a:rPr lang="en-GB" sz="2200" dirty="0" smtClean="0">
                <a:latin typeface="Calibri" charset="0"/>
              </a:rPr>
              <a:t> to </a:t>
            </a:r>
            <a:r>
              <a:rPr lang="en-GB" sz="2200" dirty="0" err="1" smtClean="0">
                <a:latin typeface="Calibri" charset="0"/>
              </a:rPr>
              <a:t>noroxycodone</a:t>
            </a:r>
            <a:r>
              <a:rPr lang="en-GB" sz="2200" dirty="0" smtClean="0">
                <a:latin typeface="Calibri" charset="0"/>
              </a:rPr>
              <a:t> by CYP 3A4 enzyme</a:t>
            </a:r>
          </a:p>
          <a:p>
            <a:pPr>
              <a:lnSpc>
                <a:spcPct val="80000"/>
              </a:lnSpc>
            </a:pPr>
            <a:r>
              <a:rPr lang="en-GB" sz="2200" dirty="0" smtClean="0">
                <a:latin typeface="Calibri" charset="0"/>
              </a:rPr>
              <a:t>Active metabolite (</a:t>
            </a:r>
            <a:r>
              <a:rPr lang="en-GB" sz="2200" dirty="0" err="1" smtClean="0">
                <a:latin typeface="Calibri" charset="0"/>
              </a:rPr>
              <a:t>oxymorphone</a:t>
            </a:r>
            <a:r>
              <a:rPr lang="en-GB" sz="2200" dirty="0" smtClean="0">
                <a:latin typeface="Calibri" charset="0"/>
              </a:rPr>
              <a:t>) formed from oxycodone by CYP 2D6 enzyme</a:t>
            </a:r>
          </a:p>
          <a:p>
            <a:pPr>
              <a:lnSpc>
                <a:spcPct val="80000"/>
              </a:lnSpc>
            </a:pPr>
            <a:r>
              <a:rPr lang="en-GB" sz="2200" dirty="0" smtClean="0">
                <a:latin typeface="Calibri" charset="0"/>
              </a:rPr>
              <a:t>Bioavailability = 60-87%</a:t>
            </a:r>
          </a:p>
          <a:p>
            <a:pPr>
              <a:lnSpc>
                <a:spcPct val="80000"/>
              </a:lnSpc>
              <a:buFont typeface="Arial" charset="0"/>
              <a:buNone/>
            </a:pPr>
            <a:endParaRPr lang="en-GB" sz="2200" dirty="0">
              <a:latin typeface="Calibri" charset="0"/>
            </a:endParaRPr>
          </a:p>
          <a:p>
            <a:pPr>
              <a:lnSpc>
                <a:spcPct val="80000"/>
              </a:lnSpc>
              <a:buFont typeface="Arial" charset="0"/>
              <a:buNone/>
            </a:pPr>
            <a:endParaRPr lang="en-GB" sz="2200" dirty="0">
              <a:latin typeface="Calibri" charset="0"/>
            </a:endParaRPr>
          </a:p>
          <a:p>
            <a:pPr>
              <a:lnSpc>
                <a:spcPct val="80000"/>
              </a:lnSpc>
            </a:pPr>
            <a:endParaRPr lang="en-GB" sz="2200" dirty="0">
              <a:latin typeface="Calibri" charset="0"/>
            </a:endParaRPr>
          </a:p>
        </p:txBody>
      </p:sp>
      <p:pic>
        <p:nvPicPr>
          <p:cNvPr id="1027" name="Picture 3" descr="\\STAS02\aatFRMYDOCS$\mtremlett\My Pictures\3076582_228_2010_948_Fig1_HTM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2636912"/>
            <a:ext cx="3781425"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5680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algn="l"/>
            <a:r>
              <a:rPr lang="en-GB" sz="2800" dirty="0">
                <a:solidFill>
                  <a:srgbClr val="FFFF00"/>
                </a:solidFill>
                <a:latin typeface="Calibri" charset="0"/>
              </a:rPr>
              <a:t>Should we continue to use codeine?</a:t>
            </a:r>
            <a:br>
              <a:rPr lang="en-GB" sz="2800" dirty="0">
                <a:solidFill>
                  <a:srgbClr val="FFFF00"/>
                </a:solidFill>
                <a:latin typeface="Calibri" charset="0"/>
              </a:rPr>
            </a:br>
            <a:r>
              <a:rPr lang="en-GB" sz="2800" dirty="0">
                <a:solidFill>
                  <a:srgbClr val="FFFF00"/>
                </a:solidFill>
                <a:latin typeface="Calibri" charset="0"/>
              </a:rPr>
              <a:t>Alternatives available:</a:t>
            </a:r>
          </a:p>
        </p:txBody>
      </p:sp>
      <p:sp>
        <p:nvSpPr>
          <p:cNvPr id="45058" name="Rectangle 3"/>
          <p:cNvSpPr>
            <a:spLocks noGrp="1"/>
          </p:cNvSpPr>
          <p:nvPr>
            <p:ph type="body" sz="half" idx="1"/>
          </p:nvPr>
        </p:nvSpPr>
        <p:spPr>
          <a:xfrm>
            <a:off x="611188" y="1557338"/>
            <a:ext cx="8147050" cy="4884737"/>
          </a:xfrm>
        </p:spPr>
        <p:txBody>
          <a:bodyPr/>
          <a:lstStyle/>
          <a:p>
            <a:pPr>
              <a:lnSpc>
                <a:spcPct val="80000"/>
              </a:lnSpc>
              <a:buFont typeface="Arial" charset="0"/>
              <a:buNone/>
            </a:pPr>
            <a:r>
              <a:rPr lang="en-GB" sz="2200" dirty="0">
                <a:solidFill>
                  <a:srgbClr val="99CCFF"/>
                </a:solidFill>
                <a:latin typeface="Calibri" charset="0"/>
              </a:rPr>
              <a:t>Oxycodone</a:t>
            </a:r>
          </a:p>
          <a:p>
            <a:pPr>
              <a:lnSpc>
                <a:spcPct val="80000"/>
              </a:lnSpc>
              <a:buFont typeface="Arial" charset="0"/>
              <a:buNone/>
            </a:pPr>
            <a:endParaRPr lang="en-GB" sz="2200" dirty="0">
              <a:latin typeface="Calibri" charset="0"/>
            </a:endParaRPr>
          </a:p>
          <a:p>
            <a:pPr>
              <a:lnSpc>
                <a:spcPct val="80000"/>
              </a:lnSpc>
              <a:buFont typeface="Arial" charset="0"/>
              <a:buNone/>
            </a:pPr>
            <a:endParaRPr lang="en-GB" sz="2200" dirty="0">
              <a:latin typeface="Calibri" charset="0"/>
            </a:endParaRPr>
          </a:p>
          <a:p>
            <a:pPr>
              <a:lnSpc>
                <a:spcPct val="80000"/>
              </a:lnSpc>
              <a:buFont typeface="Arial" charset="0"/>
              <a:buNone/>
            </a:pPr>
            <a:r>
              <a:rPr lang="en-GB" sz="2200" dirty="0" smtClean="0">
                <a:latin typeface="Calibri" charset="0"/>
              </a:rPr>
              <a:t>Pharmaceutical:</a:t>
            </a:r>
            <a:endParaRPr lang="en-GB" sz="2200" dirty="0">
              <a:latin typeface="Calibri" charset="0"/>
            </a:endParaRPr>
          </a:p>
          <a:p>
            <a:pPr>
              <a:lnSpc>
                <a:spcPct val="80000"/>
              </a:lnSpc>
            </a:pPr>
            <a:r>
              <a:rPr lang="en-GB" sz="2200" dirty="0" smtClean="0">
                <a:latin typeface="Calibri" charset="0"/>
              </a:rPr>
              <a:t>Product licence for children 12 years and older only</a:t>
            </a:r>
            <a:endParaRPr lang="en-GB" sz="2200" dirty="0">
              <a:latin typeface="Calibri" charset="0"/>
            </a:endParaRPr>
          </a:p>
          <a:p>
            <a:pPr>
              <a:lnSpc>
                <a:spcPct val="80000"/>
              </a:lnSpc>
            </a:pPr>
            <a:r>
              <a:rPr lang="en-GB" sz="2200" dirty="0">
                <a:latin typeface="Calibri" charset="0"/>
              </a:rPr>
              <a:t>Significant problems with abuse in USA and increasingly </a:t>
            </a:r>
            <a:r>
              <a:rPr lang="en-GB" sz="2200" dirty="0" smtClean="0">
                <a:latin typeface="Calibri" charset="0"/>
              </a:rPr>
              <a:t>Australia</a:t>
            </a:r>
          </a:p>
          <a:p>
            <a:pPr>
              <a:lnSpc>
                <a:spcPct val="80000"/>
              </a:lnSpc>
            </a:pPr>
            <a:endParaRPr lang="en-GB" sz="2200" dirty="0">
              <a:latin typeface="Calibri" charset="0"/>
            </a:endParaRPr>
          </a:p>
          <a:p>
            <a:pPr>
              <a:lnSpc>
                <a:spcPct val="80000"/>
              </a:lnSpc>
            </a:pPr>
            <a:r>
              <a:rPr lang="en-GB" sz="2200" dirty="0" smtClean="0">
                <a:latin typeface="Calibri" charset="0"/>
              </a:rPr>
              <a:t>Schedule 2 Drug (Misuse of Drug Regulations 2001)</a:t>
            </a:r>
          </a:p>
          <a:p>
            <a:pPr lvl="1">
              <a:lnSpc>
                <a:spcPct val="80000"/>
              </a:lnSpc>
            </a:pPr>
            <a:r>
              <a:rPr lang="en-GB" sz="1800" dirty="0" smtClean="0">
                <a:latin typeface="Calibri" charset="0"/>
              </a:rPr>
              <a:t>Statutory Instrument  requiring keeping of a register, locked cabinet storage plus specific regulations on writing of prescription.</a:t>
            </a:r>
            <a:endParaRPr lang="en-GB" sz="1800" dirty="0">
              <a:latin typeface="Calibri" charset="0"/>
            </a:endParaRPr>
          </a:p>
          <a:p>
            <a:pPr marL="0" indent="0">
              <a:lnSpc>
                <a:spcPct val="80000"/>
              </a:lnSpc>
              <a:buNone/>
            </a:pPr>
            <a:endParaRPr lang="en-GB" sz="2200" dirty="0">
              <a:latin typeface="Calibri" charset="0"/>
            </a:endParaRPr>
          </a:p>
        </p:txBody>
      </p:sp>
      <p:pic>
        <p:nvPicPr>
          <p:cNvPr id="45059" name="Picture 7" descr="3CATBWRNCCADTPSLSCAHVSD1YCA5C9FYHCA4REDPECAAW1TN1CANO9215CAEDOOJBCAUH6MP1CA1T4E0DCADQFJIZCA9IGNFPCAY7X45OCA9QFQ7RCAYCY2NMCA9CYU64CA41J8X7CACZC9XMCA53Y0JE"/>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6228184" y="476672"/>
            <a:ext cx="2446337" cy="2174875"/>
          </a:xfr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123728" y="4843865"/>
            <a:ext cx="4104456" cy="1380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00926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pPr algn="l"/>
            <a:r>
              <a:rPr lang="en-GB" sz="2800" dirty="0">
                <a:solidFill>
                  <a:srgbClr val="FFFF00"/>
                </a:solidFill>
                <a:latin typeface="Calibri" charset="0"/>
              </a:rPr>
              <a:t>Codeine</a:t>
            </a:r>
            <a:br>
              <a:rPr lang="en-GB" sz="2800" dirty="0">
                <a:solidFill>
                  <a:srgbClr val="FFFF00"/>
                </a:solidFill>
                <a:latin typeface="Calibri" charset="0"/>
              </a:rPr>
            </a:br>
            <a:r>
              <a:rPr lang="en-GB" sz="2800" dirty="0">
                <a:solidFill>
                  <a:srgbClr val="FFFF00"/>
                </a:solidFill>
                <a:latin typeface="Calibri" charset="0"/>
              </a:rPr>
              <a:t>Summary:</a:t>
            </a:r>
          </a:p>
        </p:txBody>
      </p:sp>
      <p:sp>
        <p:nvSpPr>
          <p:cNvPr id="47106" name="Rectangle 3"/>
          <p:cNvSpPr>
            <a:spLocks noGrp="1"/>
          </p:cNvSpPr>
          <p:nvPr>
            <p:ph type="body" sz="half" idx="2"/>
          </p:nvPr>
        </p:nvSpPr>
        <p:spPr/>
        <p:txBody>
          <a:bodyPr/>
          <a:lstStyle/>
          <a:p>
            <a:pPr>
              <a:lnSpc>
                <a:spcPct val="90000"/>
              </a:lnSpc>
            </a:pPr>
            <a:r>
              <a:rPr lang="en-GB" sz="2800" dirty="0">
                <a:latin typeface="Calibri" charset="0"/>
              </a:rPr>
              <a:t>Not the ideal analgesic agent</a:t>
            </a:r>
          </a:p>
          <a:p>
            <a:pPr>
              <a:lnSpc>
                <a:spcPct val="90000"/>
              </a:lnSpc>
            </a:pPr>
            <a:endParaRPr lang="en-GB" sz="2800" dirty="0">
              <a:latin typeface="Calibri" charset="0"/>
            </a:endParaRPr>
          </a:p>
          <a:p>
            <a:pPr>
              <a:lnSpc>
                <a:spcPct val="90000"/>
              </a:lnSpc>
            </a:pPr>
            <a:r>
              <a:rPr lang="en-GB" sz="2800" dirty="0">
                <a:latin typeface="Calibri" charset="0"/>
              </a:rPr>
              <a:t>Ineffective in significant minority</a:t>
            </a:r>
          </a:p>
          <a:p>
            <a:pPr>
              <a:lnSpc>
                <a:spcPct val="90000"/>
              </a:lnSpc>
            </a:pPr>
            <a:endParaRPr lang="en-GB" sz="2800" dirty="0">
              <a:latin typeface="Calibri" charset="0"/>
            </a:endParaRPr>
          </a:p>
          <a:p>
            <a:pPr>
              <a:lnSpc>
                <a:spcPct val="90000"/>
              </a:lnSpc>
            </a:pPr>
            <a:r>
              <a:rPr lang="en-GB" sz="2800" dirty="0">
                <a:latin typeface="Calibri" charset="0"/>
              </a:rPr>
              <a:t>Risk of death in small number of patients (frequency unknown / undefined)</a:t>
            </a:r>
          </a:p>
        </p:txBody>
      </p:sp>
      <p:pic>
        <p:nvPicPr>
          <p:cNvPr id="47107" name="Picture 7" descr="Close-up photo of a metal spoon filled with a viscous, clear purple flui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750" y="2349500"/>
            <a:ext cx="3959225"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pPr algn="l"/>
            <a:r>
              <a:rPr lang="en-GB" sz="2800" dirty="0">
                <a:solidFill>
                  <a:srgbClr val="FFFF00"/>
                </a:solidFill>
                <a:latin typeface="Calibri" charset="0"/>
              </a:rPr>
              <a:t>Codeine</a:t>
            </a:r>
            <a:br>
              <a:rPr lang="en-GB" sz="2800" dirty="0">
                <a:solidFill>
                  <a:srgbClr val="FFFF00"/>
                </a:solidFill>
                <a:latin typeface="Calibri" charset="0"/>
              </a:rPr>
            </a:br>
            <a:r>
              <a:rPr lang="en-GB" sz="2800" dirty="0">
                <a:solidFill>
                  <a:srgbClr val="FFFF00"/>
                </a:solidFill>
                <a:latin typeface="Calibri" charset="0"/>
              </a:rPr>
              <a:t>Summary:</a:t>
            </a:r>
          </a:p>
        </p:txBody>
      </p:sp>
      <p:sp>
        <p:nvSpPr>
          <p:cNvPr id="48130" name="Rectangle 3"/>
          <p:cNvSpPr>
            <a:spLocks noGrp="1"/>
          </p:cNvSpPr>
          <p:nvPr>
            <p:ph type="body" sz="half" idx="2"/>
          </p:nvPr>
        </p:nvSpPr>
        <p:spPr>
          <a:xfrm>
            <a:off x="611188" y="1600200"/>
            <a:ext cx="5616575" cy="4525963"/>
          </a:xfrm>
        </p:spPr>
        <p:txBody>
          <a:bodyPr/>
          <a:lstStyle/>
          <a:p>
            <a:pPr>
              <a:lnSpc>
                <a:spcPct val="90000"/>
              </a:lnSpc>
            </a:pPr>
            <a:r>
              <a:rPr lang="en-GB" sz="2800" dirty="0">
                <a:latin typeface="Calibri" charset="0"/>
              </a:rPr>
              <a:t>Long track record of usage</a:t>
            </a:r>
          </a:p>
          <a:p>
            <a:pPr>
              <a:lnSpc>
                <a:spcPct val="90000"/>
              </a:lnSpc>
              <a:buFont typeface="Arial" charset="0"/>
              <a:buNone/>
            </a:pPr>
            <a:endParaRPr lang="en-GB" sz="2800" dirty="0">
              <a:latin typeface="Calibri" charset="0"/>
            </a:endParaRPr>
          </a:p>
          <a:p>
            <a:pPr>
              <a:lnSpc>
                <a:spcPct val="90000"/>
              </a:lnSpc>
            </a:pPr>
            <a:r>
              <a:rPr lang="en-GB" sz="2800" dirty="0">
                <a:latin typeface="Calibri" charset="0"/>
              </a:rPr>
              <a:t>Safe and effective in the </a:t>
            </a:r>
          </a:p>
          <a:p>
            <a:pPr>
              <a:lnSpc>
                <a:spcPct val="90000"/>
              </a:lnSpc>
              <a:buFont typeface="Arial" charset="0"/>
              <a:buNone/>
            </a:pPr>
            <a:r>
              <a:rPr lang="en-GB" sz="2800" dirty="0">
                <a:latin typeface="Calibri" charset="0"/>
              </a:rPr>
              <a:t>	majority</a:t>
            </a:r>
          </a:p>
          <a:p>
            <a:pPr>
              <a:lnSpc>
                <a:spcPct val="90000"/>
              </a:lnSpc>
            </a:pPr>
            <a:endParaRPr lang="en-GB" sz="2800" dirty="0">
              <a:latin typeface="Calibri" charset="0"/>
            </a:endParaRPr>
          </a:p>
          <a:p>
            <a:pPr>
              <a:lnSpc>
                <a:spcPct val="90000"/>
              </a:lnSpc>
            </a:pPr>
            <a:r>
              <a:rPr lang="en-GB" sz="2800" dirty="0">
                <a:latin typeface="Calibri" charset="0"/>
              </a:rPr>
              <a:t>Palatable</a:t>
            </a:r>
          </a:p>
          <a:p>
            <a:pPr>
              <a:lnSpc>
                <a:spcPct val="90000"/>
              </a:lnSpc>
            </a:pPr>
            <a:endParaRPr lang="en-GB" sz="2800" dirty="0">
              <a:latin typeface="Calibri" charset="0"/>
            </a:endParaRPr>
          </a:p>
          <a:p>
            <a:pPr>
              <a:lnSpc>
                <a:spcPct val="90000"/>
              </a:lnSpc>
            </a:pPr>
            <a:r>
              <a:rPr lang="en-GB" sz="2800" dirty="0">
                <a:latin typeface="Calibri" charset="0"/>
              </a:rPr>
              <a:t>Cheap</a:t>
            </a:r>
          </a:p>
          <a:p>
            <a:pPr>
              <a:lnSpc>
                <a:spcPct val="90000"/>
              </a:lnSpc>
            </a:pPr>
            <a:endParaRPr lang="en-GB" sz="2800" dirty="0">
              <a:latin typeface="Calibri" charset="0"/>
            </a:endParaRPr>
          </a:p>
          <a:p>
            <a:pPr>
              <a:lnSpc>
                <a:spcPct val="90000"/>
              </a:lnSpc>
            </a:pPr>
            <a:r>
              <a:rPr lang="en-GB" sz="2800" dirty="0">
                <a:latin typeface="Calibri" charset="0"/>
              </a:rPr>
              <a:t>No alternative known to be safer.</a:t>
            </a:r>
          </a:p>
        </p:txBody>
      </p:sp>
      <p:pic>
        <p:nvPicPr>
          <p:cNvPr id="48131" name="Picture 4" descr="Close-up photo of a metal spoon filled with a viscous, clear purple flui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9338" y="2420938"/>
            <a:ext cx="3959225"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5040560"/>
          </a:xfrm>
        </p:spPr>
        <p:txBody>
          <a:bodyPr/>
          <a:lstStyle/>
          <a:p>
            <a:pPr marL="0" indent="0" algn="ctr">
              <a:buNone/>
            </a:pPr>
            <a:r>
              <a:rPr lang="en-US" b="1" dirty="0" smtClean="0"/>
              <a:t>Should I still be using Codeine in children?</a:t>
            </a:r>
          </a:p>
          <a:p>
            <a:pPr marL="0" indent="0" algn="ctr">
              <a:buNone/>
            </a:pPr>
            <a:endParaRPr lang="en-US" b="1" dirty="0"/>
          </a:p>
          <a:p>
            <a:pPr marL="0" indent="0" algn="ctr">
              <a:buNone/>
            </a:pPr>
            <a:r>
              <a:rPr lang="en-US" b="1" dirty="0" smtClean="0"/>
              <a:t>Are there </a:t>
            </a:r>
            <a:r>
              <a:rPr lang="en-US" b="1" dirty="0" smtClean="0">
                <a:solidFill>
                  <a:srgbClr val="99CCFF"/>
                </a:solidFill>
              </a:rPr>
              <a:t>more effective </a:t>
            </a:r>
            <a:r>
              <a:rPr lang="en-US" b="1" dirty="0" smtClean="0"/>
              <a:t>AND </a:t>
            </a:r>
            <a:r>
              <a:rPr lang="en-US" b="1" dirty="0" smtClean="0">
                <a:solidFill>
                  <a:srgbClr val="99CCFF"/>
                </a:solidFill>
              </a:rPr>
              <a:t>safer</a:t>
            </a:r>
            <a:r>
              <a:rPr lang="en-US" b="1" dirty="0" smtClean="0"/>
              <a:t> alternative agents than codeine to manage pain inadequately controlled by regular paracetamol and NSAIDs?</a:t>
            </a:r>
          </a:p>
          <a:p>
            <a:pPr marL="0" indent="0" algn="ctr">
              <a:buNone/>
            </a:pPr>
            <a:endParaRPr lang="en-US" sz="1400" b="1" dirty="0">
              <a:solidFill>
                <a:srgbClr val="FFFF00"/>
              </a:solidFill>
            </a:endParaRPr>
          </a:p>
          <a:p>
            <a:pPr marL="0" indent="0" algn="ctr">
              <a:buNone/>
            </a:pPr>
            <a:r>
              <a:rPr lang="en-US" b="1" dirty="0" smtClean="0">
                <a:solidFill>
                  <a:srgbClr val="FFFF00"/>
                </a:solidFill>
              </a:rPr>
              <a:t>There is insufficient information available for anyone to give you authoritative answers to these questions</a:t>
            </a:r>
            <a:endParaRPr lang="en-US" b="1" dirty="0">
              <a:solidFill>
                <a:srgbClr val="FFFF00"/>
              </a:solidFill>
            </a:endParaRPr>
          </a:p>
        </p:txBody>
      </p:sp>
      <p:pic>
        <p:nvPicPr>
          <p:cNvPr id="4" name="Picture 3"/>
          <p:cNvPicPr>
            <a:picLocks noChangeAspect="1"/>
          </p:cNvPicPr>
          <p:nvPr/>
        </p:nvPicPr>
        <p:blipFill>
          <a:blip r:embed="rId3" cstate="print"/>
          <a:stretch>
            <a:fillRect/>
          </a:stretch>
        </p:blipFill>
        <p:spPr>
          <a:xfrm>
            <a:off x="1907704" y="332656"/>
            <a:ext cx="5472608" cy="1080120"/>
          </a:xfrm>
          <a:prstGeom prst="rect">
            <a:avLst/>
          </a:prstGeom>
        </p:spPr>
      </p:pic>
    </p:spTree>
    <p:extLst>
      <p:ext uri="{BB962C8B-B14F-4D97-AF65-F5344CB8AC3E}">
        <p14:creationId xmlns:p14="http://schemas.microsoft.com/office/powerpoint/2010/main" xmlns="" val="4026021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algn="l" eaLnBrk="1" hangingPunct="1"/>
            <a:r>
              <a:rPr lang="en-GB" sz="3200" dirty="0" smtClean="0">
                <a:solidFill>
                  <a:srgbClr val="FFFF00"/>
                </a:solidFill>
                <a:latin typeface="Calibri" charset="0"/>
              </a:rPr>
              <a:t>Why did Regulators issues these safety notices on codeine?</a:t>
            </a:r>
            <a:endParaRPr lang="en-GB" sz="3200" dirty="0">
              <a:solidFill>
                <a:srgbClr val="FFFF00"/>
              </a:solidFill>
              <a:latin typeface="Calibri" charset="0"/>
            </a:endParaRPr>
          </a:p>
        </p:txBody>
      </p:sp>
      <p:sp>
        <p:nvSpPr>
          <p:cNvPr id="18434" name="Rectangle 3"/>
          <p:cNvSpPr>
            <a:spLocks noGrp="1"/>
          </p:cNvSpPr>
          <p:nvPr>
            <p:ph type="body" idx="1"/>
          </p:nvPr>
        </p:nvSpPr>
        <p:spPr/>
        <p:txBody>
          <a:bodyPr/>
          <a:lstStyle/>
          <a:p>
            <a:pPr eaLnBrk="1" hangingPunct="1">
              <a:buFont typeface="Arial" charset="0"/>
              <a:buNone/>
            </a:pPr>
            <a:r>
              <a:rPr lang="en-GB" dirty="0" smtClean="0">
                <a:latin typeface="Calibri" charset="0"/>
              </a:rPr>
              <a:t>Two </a:t>
            </a:r>
            <a:r>
              <a:rPr lang="en-GB" dirty="0">
                <a:latin typeface="Calibri" charset="0"/>
              </a:rPr>
              <a:t>publications:</a:t>
            </a:r>
          </a:p>
          <a:p>
            <a:pPr marL="0" indent="0" eaLnBrk="1" hangingPunct="1">
              <a:buNone/>
            </a:pPr>
            <a:endParaRPr lang="en-GB" dirty="0" smtClean="0">
              <a:latin typeface="Calibri" charset="0"/>
            </a:endParaRPr>
          </a:p>
          <a:p>
            <a:pPr marL="0" indent="0" algn="ctr" eaLnBrk="1" hangingPunct="1">
              <a:buNone/>
            </a:pPr>
            <a:r>
              <a:rPr lang="en-GB" dirty="0" smtClean="0">
                <a:latin typeface="Calibri" charset="0"/>
              </a:rPr>
              <a:t>3 deaths and 1 severe respiratory depression in children in </a:t>
            </a:r>
            <a:r>
              <a:rPr lang="en-GB" dirty="0">
                <a:latin typeface="Calibri" charset="0"/>
              </a:rPr>
              <a:t>N</a:t>
            </a:r>
            <a:r>
              <a:rPr lang="en-GB" dirty="0" smtClean="0">
                <a:latin typeface="Calibri" charset="0"/>
              </a:rPr>
              <a:t>orth </a:t>
            </a:r>
            <a:r>
              <a:rPr lang="en-GB" dirty="0">
                <a:latin typeface="Calibri" charset="0"/>
              </a:rPr>
              <a:t>A</a:t>
            </a:r>
            <a:r>
              <a:rPr lang="en-GB" dirty="0" smtClean="0">
                <a:latin typeface="Calibri" charset="0"/>
              </a:rPr>
              <a:t>merica after tonsillectomy, almost certainly directly related to codeine.</a:t>
            </a:r>
          </a:p>
          <a:p>
            <a:pPr marL="0" indent="0" eaLnBrk="1" hangingPunct="1">
              <a:buNone/>
            </a:pPr>
            <a:endParaRPr lang="en-GB" dirty="0">
              <a:latin typeface="Calibri" charset="0"/>
            </a:endParaRPr>
          </a:p>
          <a:p>
            <a:pPr marL="0" indent="0" eaLnBrk="1" hangingPunct="1">
              <a:buNone/>
            </a:pPr>
            <a:endParaRPr lang="en-GB" dirty="0" smtClean="0">
              <a:latin typeface="Calibri" charset="0"/>
            </a:endParaRPr>
          </a:p>
          <a:p>
            <a:pPr marL="0" indent="0" algn="ctr" eaLnBrk="1" hangingPunct="1">
              <a:buNone/>
            </a:pPr>
            <a:endParaRPr lang="en-GB" sz="2400" dirty="0" smtClean="0">
              <a:latin typeface="Calibri" charset="0"/>
            </a:endParaRPr>
          </a:p>
          <a:p>
            <a:pPr eaLnBrk="1" hangingPunct="1"/>
            <a:endParaRPr lang="en-GB" dirty="0">
              <a:latin typeface="Calibri"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p:cNvSpPr>
          <p:nvPr>
            <p:ph type="title"/>
          </p:nvPr>
        </p:nvSpPr>
        <p:spPr>
          <a:xfrm>
            <a:off x="457200" y="274638"/>
            <a:ext cx="8229600" cy="778098"/>
          </a:xfrm>
        </p:spPr>
        <p:txBody>
          <a:bodyPr/>
          <a:lstStyle/>
          <a:p>
            <a:pPr algn="l" eaLnBrk="1" hangingPunct="1"/>
            <a:r>
              <a:rPr lang="en-GB" sz="3200" b="1" dirty="0">
                <a:solidFill>
                  <a:srgbClr val="FFFF00"/>
                </a:solidFill>
                <a:latin typeface="Calibri" charset="0"/>
              </a:rPr>
              <a:t>Pharmacokinetics of Codeine</a:t>
            </a:r>
          </a:p>
        </p:txBody>
      </p:sp>
      <p:sp>
        <p:nvSpPr>
          <p:cNvPr id="24578" name="Rectangle 5"/>
          <p:cNvSpPr>
            <a:spLocks noGrp="1"/>
          </p:cNvSpPr>
          <p:nvPr>
            <p:ph type="body" sz="half" idx="1"/>
          </p:nvPr>
        </p:nvSpPr>
        <p:spPr>
          <a:xfrm>
            <a:off x="457200" y="980728"/>
            <a:ext cx="4834880" cy="5400600"/>
          </a:xfrm>
        </p:spPr>
        <p:txBody>
          <a:bodyPr/>
          <a:lstStyle/>
          <a:p>
            <a:pPr eaLnBrk="1" hangingPunct="1">
              <a:buFont typeface="Arial" charset="0"/>
              <a:buNone/>
            </a:pPr>
            <a:r>
              <a:rPr lang="en-GB" sz="2400" dirty="0" smtClean="0">
                <a:latin typeface="Calibri" charset="0"/>
              </a:rPr>
              <a:t>Codeine = 3 Methyl morphine</a:t>
            </a:r>
          </a:p>
          <a:p>
            <a:pPr eaLnBrk="1" hangingPunct="1">
              <a:buFont typeface="Arial" charset="0"/>
              <a:buNone/>
            </a:pPr>
            <a:endParaRPr lang="en-GB" sz="2400" dirty="0" smtClean="0">
              <a:latin typeface="Calibri" charset="0"/>
            </a:endParaRPr>
          </a:p>
          <a:p>
            <a:pPr eaLnBrk="1" hangingPunct="1">
              <a:buFont typeface="Arial" charset="0"/>
              <a:buNone/>
            </a:pPr>
            <a:r>
              <a:rPr lang="en-GB" sz="2400" dirty="0" smtClean="0">
                <a:latin typeface="Calibri" charset="0"/>
              </a:rPr>
              <a:t>Metabolism:</a:t>
            </a:r>
            <a:endParaRPr lang="en-GB" sz="2400" dirty="0">
              <a:latin typeface="Calibri" charset="0"/>
            </a:endParaRPr>
          </a:p>
          <a:p>
            <a:pPr eaLnBrk="1" hangingPunct="1"/>
            <a:r>
              <a:rPr lang="en-GB" sz="2400" dirty="0" smtClean="0">
                <a:latin typeface="Calibri" charset="0"/>
              </a:rPr>
              <a:t>70-80</a:t>
            </a:r>
            <a:r>
              <a:rPr lang="en-GB" sz="2400" dirty="0">
                <a:latin typeface="Calibri" charset="0"/>
              </a:rPr>
              <a:t>% = </a:t>
            </a:r>
            <a:r>
              <a:rPr lang="en-GB" sz="2400" dirty="0" smtClean="0">
                <a:latin typeface="Calibri" charset="0"/>
              </a:rPr>
              <a:t>conjugated </a:t>
            </a:r>
            <a:r>
              <a:rPr lang="en-GB" sz="2400" dirty="0">
                <a:latin typeface="Calibri" charset="0"/>
              </a:rPr>
              <a:t>in liver to codeine-6- glucuronide (activity unknown</a:t>
            </a:r>
            <a:r>
              <a:rPr lang="en-GB" sz="2400" dirty="0" smtClean="0">
                <a:latin typeface="Calibri" charset="0"/>
              </a:rPr>
              <a:t>)</a:t>
            </a:r>
          </a:p>
          <a:p>
            <a:pPr marL="0" indent="0" eaLnBrk="1" hangingPunct="1">
              <a:buNone/>
            </a:pPr>
            <a:r>
              <a:rPr lang="en-GB" sz="2400" dirty="0" smtClean="0">
                <a:solidFill>
                  <a:srgbClr val="99CCFF"/>
                </a:solidFill>
                <a:latin typeface="Calibri" charset="0"/>
              </a:rPr>
              <a:t>UDP glucuronyltransferase enzymes</a:t>
            </a:r>
          </a:p>
          <a:p>
            <a:pPr eaLnBrk="1" hangingPunct="1"/>
            <a:endParaRPr lang="en-GB" sz="2400" dirty="0">
              <a:latin typeface="Calibri" charset="0"/>
            </a:endParaRPr>
          </a:p>
          <a:p>
            <a:pPr eaLnBrk="1" hangingPunct="1"/>
            <a:r>
              <a:rPr lang="en-GB" sz="2400" dirty="0" smtClean="0">
                <a:latin typeface="Calibri" charset="0"/>
              </a:rPr>
              <a:t> 10% N-demethylated to </a:t>
            </a:r>
            <a:r>
              <a:rPr lang="en-GB" sz="2400" dirty="0">
                <a:latin typeface="Calibri" charset="0"/>
              </a:rPr>
              <a:t>norcodeine (no activity</a:t>
            </a:r>
            <a:r>
              <a:rPr lang="en-GB" sz="2400" dirty="0" smtClean="0">
                <a:latin typeface="Calibri" charset="0"/>
              </a:rPr>
              <a:t>)  </a:t>
            </a:r>
            <a:r>
              <a:rPr lang="en-GB" sz="2400" dirty="0" smtClean="0">
                <a:solidFill>
                  <a:srgbClr val="99CCFF"/>
                </a:solidFill>
                <a:latin typeface="Calibri" charset="0"/>
              </a:rPr>
              <a:t>CYP3A4</a:t>
            </a:r>
            <a:endParaRPr lang="en-GB" sz="2400" dirty="0">
              <a:solidFill>
                <a:srgbClr val="99CCFF"/>
              </a:solidFill>
              <a:latin typeface="Calibri" charset="0"/>
            </a:endParaRPr>
          </a:p>
          <a:p>
            <a:pPr eaLnBrk="1" hangingPunct="1"/>
            <a:endParaRPr lang="en-GB" sz="2400" dirty="0">
              <a:latin typeface="Calibri" charset="0"/>
            </a:endParaRPr>
          </a:p>
          <a:p>
            <a:pPr eaLnBrk="1" hangingPunct="1"/>
            <a:r>
              <a:rPr lang="en-GB" sz="2400" b="1" dirty="0">
                <a:latin typeface="Calibri" charset="0"/>
              </a:rPr>
              <a:t>5-10% </a:t>
            </a:r>
            <a:r>
              <a:rPr lang="en-GB" sz="2400" b="1" dirty="0" smtClean="0">
                <a:latin typeface="Calibri" charset="0"/>
              </a:rPr>
              <a:t>O-demethylated </a:t>
            </a:r>
            <a:r>
              <a:rPr lang="en-GB" sz="2400" b="1" dirty="0">
                <a:latin typeface="Calibri" charset="0"/>
              </a:rPr>
              <a:t>to morphine </a:t>
            </a:r>
            <a:r>
              <a:rPr lang="en-GB" sz="2400" b="1" dirty="0" smtClean="0">
                <a:latin typeface="Calibri" charset="0"/>
              </a:rPr>
              <a:t>  </a:t>
            </a:r>
            <a:r>
              <a:rPr lang="en-GB" sz="2400" b="1" dirty="0" smtClean="0">
                <a:solidFill>
                  <a:srgbClr val="99CCFF"/>
                </a:solidFill>
                <a:latin typeface="Calibri" charset="0"/>
              </a:rPr>
              <a:t>CYP 2D6</a:t>
            </a:r>
            <a:endParaRPr lang="en-GB" sz="2400" b="1" dirty="0">
              <a:solidFill>
                <a:srgbClr val="99CCFF"/>
              </a:solidFill>
              <a:latin typeface="Calibri" charset="0"/>
            </a:endParaRPr>
          </a:p>
        </p:txBody>
      </p:sp>
      <p:pic>
        <p:nvPicPr>
          <p:cNvPr id="24579" name="Picture 7"/>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a:xfrm>
            <a:off x="5292080" y="2708920"/>
            <a:ext cx="3606552" cy="3827463"/>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12" descr="ANd9GcTpFOsc0aOO6qFpP0YyZt57-7L5bpYJ0Jz_N16Oa_JSitq7pqNQaBU1CA">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76" y="404664"/>
            <a:ext cx="2544763" cy="205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p:cNvSpPr>
          <p:nvPr>
            <p:ph type="title"/>
          </p:nvPr>
        </p:nvSpPr>
        <p:spPr/>
        <p:txBody>
          <a:bodyPr/>
          <a:lstStyle/>
          <a:p>
            <a:pPr algn="l" eaLnBrk="1" hangingPunct="1"/>
            <a:r>
              <a:rPr lang="en-GB" sz="2800" b="1" dirty="0">
                <a:solidFill>
                  <a:srgbClr val="FFFF00"/>
                </a:solidFill>
                <a:latin typeface="Calibri" charset="0"/>
              </a:rPr>
              <a:t>Pharmacokinetics of Codeine</a:t>
            </a:r>
            <a:br>
              <a:rPr lang="en-GB" sz="2800" b="1" dirty="0">
                <a:solidFill>
                  <a:srgbClr val="FFFF00"/>
                </a:solidFill>
                <a:latin typeface="Calibri" charset="0"/>
              </a:rPr>
            </a:br>
            <a:r>
              <a:rPr lang="en-GB" sz="2800" b="1" dirty="0" smtClean="0">
                <a:solidFill>
                  <a:srgbClr val="FFFF00"/>
                </a:solidFill>
                <a:latin typeface="Calibri" charset="0"/>
              </a:rPr>
              <a:t>Why </a:t>
            </a:r>
            <a:r>
              <a:rPr lang="en-GB" sz="2800" b="1" dirty="0">
                <a:solidFill>
                  <a:srgbClr val="FFFF00"/>
                </a:solidFill>
                <a:latin typeface="Calibri" charset="0"/>
              </a:rPr>
              <a:t>does it matter?</a:t>
            </a:r>
          </a:p>
        </p:txBody>
      </p:sp>
      <p:sp>
        <p:nvSpPr>
          <p:cNvPr id="23554" name="Rectangle 5"/>
          <p:cNvSpPr>
            <a:spLocks noGrp="1"/>
          </p:cNvSpPr>
          <p:nvPr>
            <p:ph type="body" sz="half" idx="1"/>
          </p:nvPr>
        </p:nvSpPr>
        <p:spPr>
          <a:xfrm>
            <a:off x="457200" y="1600200"/>
            <a:ext cx="5122863" cy="4525963"/>
          </a:xfrm>
        </p:spPr>
        <p:txBody>
          <a:bodyPr/>
          <a:lstStyle/>
          <a:p>
            <a:pPr eaLnBrk="1" hangingPunct="1">
              <a:buFont typeface="Arial" charset="0"/>
              <a:buNone/>
            </a:pPr>
            <a:endParaRPr lang="en-GB" sz="2400" dirty="0">
              <a:latin typeface="Calibri" charset="0"/>
            </a:endParaRPr>
          </a:p>
          <a:p>
            <a:pPr eaLnBrk="1" hangingPunct="1"/>
            <a:r>
              <a:rPr lang="en-GB" sz="2400" dirty="0" smtClean="0">
                <a:latin typeface="Calibri" charset="0"/>
              </a:rPr>
              <a:t>Codeine = Pro</a:t>
            </a:r>
            <a:r>
              <a:rPr lang="en-GB" sz="2400" dirty="0">
                <a:latin typeface="Calibri" charset="0"/>
              </a:rPr>
              <a:t>-drug</a:t>
            </a:r>
          </a:p>
          <a:p>
            <a:pPr eaLnBrk="1" hangingPunct="1"/>
            <a:endParaRPr lang="en-GB" sz="2400" dirty="0">
              <a:latin typeface="Calibri" charset="0"/>
            </a:endParaRPr>
          </a:p>
          <a:p>
            <a:pPr eaLnBrk="1" hangingPunct="1"/>
            <a:r>
              <a:rPr lang="en-GB" sz="2400" dirty="0" smtClean="0">
                <a:latin typeface="Calibri" charset="0"/>
              </a:rPr>
              <a:t>Codeine = No analgesic activity</a:t>
            </a:r>
          </a:p>
          <a:p>
            <a:pPr eaLnBrk="1" hangingPunct="1"/>
            <a:endParaRPr lang="en-GB" sz="2400" dirty="0">
              <a:latin typeface="Calibri" charset="0"/>
            </a:endParaRPr>
          </a:p>
          <a:p>
            <a:pPr eaLnBrk="1" hangingPunct="1"/>
            <a:r>
              <a:rPr lang="en-GB" sz="2400" dirty="0" smtClean="0">
                <a:latin typeface="Calibri" charset="0"/>
              </a:rPr>
              <a:t>Analgesia </a:t>
            </a:r>
            <a:r>
              <a:rPr lang="en-GB" sz="2400" dirty="0">
                <a:latin typeface="Calibri" charset="0"/>
              </a:rPr>
              <a:t>dependant on conversion to morphine (and on to active morphine-6-glucuronide) by the Cytochrome P-450 isoenzyme 2D6 (</a:t>
            </a:r>
            <a:r>
              <a:rPr lang="en-GB" sz="2400" b="1" dirty="0">
                <a:solidFill>
                  <a:srgbClr val="99CCFF"/>
                </a:solidFill>
                <a:latin typeface="Calibri" charset="0"/>
              </a:rPr>
              <a:t>CYP2D6</a:t>
            </a:r>
            <a:r>
              <a:rPr lang="en-GB" sz="2400" dirty="0">
                <a:latin typeface="Calibri" charset="0"/>
              </a:rPr>
              <a:t>)</a:t>
            </a:r>
          </a:p>
        </p:txBody>
      </p:sp>
      <p:pic>
        <p:nvPicPr>
          <p:cNvPr id="23555" name="Picture 10" descr="ANd9GcSTUdEEBdEY9bFIsIB58GKFI8s6yeU477W0vf6-VkXdSk5BjBKgUQai8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888" y="4293096"/>
            <a:ext cx="2447925" cy="208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12" descr="ANd9GcTpFOsc0aOO6qFpP0YyZt57-7L5bpYJ0Jz_N16Oa_JSitq7pqNQaBU1CA">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7400" y="1700213"/>
            <a:ext cx="2544763" cy="205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97143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1"/>
          <p:cNvSpPr>
            <a:spLocks noGrp="1"/>
          </p:cNvSpPr>
          <p:nvPr>
            <p:ph type="title"/>
          </p:nvPr>
        </p:nvSpPr>
        <p:spPr>
          <a:xfrm>
            <a:off x="457200" y="274638"/>
            <a:ext cx="8229600" cy="850106"/>
          </a:xfrm>
        </p:spPr>
        <p:txBody>
          <a:bodyPr/>
          <a:lstStyle/>
          <a:p>
            <a:pPr algn="l" eaLnBrk="1" hangingPunct="1"/>
            <a:r>
              <a:rPr lang="en-GB" sz="3200" b="1" dirty="0">
                <a:solidFill>
                  <a:srgbClr val="FFFF00"/>
                </a:solidFill>
                <a:latin typeface="Calibri" charset="0"/>
              </a:rPr>
              <a:t>Pharmacokinetics of Codeine</a:t>
            </a:r>
          </a:p>
        </p:txBody>
      </p:sp>
      <p:sp>
        <p:nvSpPr>
          <p:cNvPr id="25602" name="Rectangle 5"/>
          <p:cNvSpPr>
            <a:spLocks noGrp="1"/>
          </p:cNvSpPr>
          <p:nvPr>
            <p:ph type="body" idx="1"/>
          </p:nvPr>
        </p:nvSpPr>
        <p:spPr>
          <a:xfrm>
            <a:off x="323528" y="980728"/>
            <a:ext cx="8569647" cy="5544616"/>
          </a:xfrm>
        </p:spPr>
        <p:txBody>
          <a:bodyPr/>
          <a:lstStyle/>
          <a:p>
            <a:pPr eaLnBrk="1" hangingPunct="1">
              <a:lnSpc>
                <a:spcPct val="90000"/>
              </a:lnSpc>
              <a:buFont typeface="Arial" charset="0"/>
              <a:buNone/>
            </a:pPr>
            <a:r>
              <a:rPr lang="en-GB" sz="2400" b="1" dirty="0">
                <a:solidFill>
                  <a:srgbClr val="99CCFF"/>
                </a:solidFill>
                <a:latin typeface="Calibri" charset="0"/>
              </a:rPr>
              <a:t>Cytochrome </a:t>
            </a:r>
            <a:r>
              <a:rPr lang="en-GB" sz="2400" b="1" dirty="0" smtClean="0">
                <a:solidFill>
                  <a:srgbClr val="99CCFF"/>
                </a:solidFill>
                <a:latin typeface="Calibri" charset="0"/>
              </a:rPr>
              <a:t>2D6 Enzyme system:</a:t>
            </a:r>
            <a:endParaRPr lang="en-GB" sz="2400" b="1" dirty="0">
              <a:solidFill>
                <a:srgbClr val="99CCFF"/>
              </a:solidFill>
              <a:latin typeface="Calibri" charset="0"/>
            </a:endParaRPr>
          </a:p>
          <a:p>
            <a:pPr marL="0" indent="0" eaLnBrk="1" hangingPunct="1">
              <a:lnSpc>
                <a:spcPct val="90000"/>
              </a:lnSpc>
              <a:buNone/>
            </a:pPr>
            <a:endParaRPr lang="en-GB" sz="2400" dirty="0">
              <a:latin typeface="Calibri" charset="0"/>
            </a:endParaRPr>
          </a:p>
          <a:p>
            <a:pPr eaLnBrk="1" hangingPunct="1">
              <a:lnSpc>
                <a:spcPct val="90000"/>
              </a:lnSpc>
            </a:pPr>
            <a:r>
              <a:rPr lang="en-GB" sz="2400" dirty="0" smtClean="0">
                <a:latin typeface="Calibri" charset="0"/>
              </a:rPr>
              <a:t>Responsible in part </a:t>
            </a:r>
            <a:r>
              <a:rPr lang="en-GB" sz="2400" dirty="0">
                <a:latin typeface="Calibri" charset="0"/>
              </a:rPr>
              <a:t>for metabolism of 25% of all drugs </a:t>
            </a:r>
            <a:endParaRPr lang="en-GB" sz="2400" dirty="0" smtClean="0">
              <a:latin typeface="Calibri" charset="0"/>
            </a:endParaRPr>
          </a:p>
          <a:p>
            <a:pPr lvl="1" eaLnBrk="1" hangingPunct="1">
              <a:lnSpc>
                <a:spcPct val="90000"/>
              </a:lnSpc>
            </a:pPr>
            <a:r>
              <a:rPr lang="en-GB" sz="2000" dirty="0">
                <a:latin typeface="Calibri" charset="0"/>
              </a:rPr>
              <a:t>T</a:t>
            </a:r>
            <a:r>
              <a:rPr lang="en-GB" sz="2000" dirty="0" smtClean="0">
                <a:latin typeface="Calibri" charset="0"/>
              </a:rPr>
              <a:t>ricyclics, SSRIs, Antiemetics (Ondansetron), Beta blockers (Metoprolol)</a:t>
            </a:r>
            <a:endParaRPr lang="en-GB" sz="2000" dirty="0">
              <a:latin typeface="Calibri" charset="0"/>
            </a:endParaRPr>
          </a:p>
          <a:p>
            <a:pPr lvl="1" eaLnBrk="1" hangingPunct="1">
              <a:lnSpc>
                <a:spcPct val="90000"/>
              </a:lnSpc>
            </a:pPr>
            <a:r>
              <a:rPr lang="en-GB" sz="2000" dirty="0">
                <a:latin typeface="Calibri" charset="0"/>
              </a:rPr>
              <a:t>2</a:t>
            </a:r>
            <a:r>
              <a:rPr lang="en-GB" sz="2000" baseline="30000" dirty="0">
                <a:latin typeface="Calibri" charset="0"/>
              </a:rPr>
              <a:t>nd</a:t>
            </a:r>
            <a:r>
              <a:rPr lang="en-GB" sz="2000" dirty="0">
                <a:latin typeface="Calibri" charset="0"/>
              </a:rPr>
              <a:t> most </a:t>
            </a:r>
            <a:r>
              <a:rPr lang="en-GB" sz="2000" dirty="0" smtClean="0">
                <a:latin typeface="Calibri" charset="0"/>
              </a:rPr>
              <a:t>important </a:t>
            </a:r>
            <a:r>
              <a:rPr lang="en-GB" sz="2000" dirty="0">
                <a:latin typeface="Calibri" charset="0"/>
              </a:rPr>
              <a:t>CYP enzyme in drug metabolism</a:t>
            </a:r>
          </a:p>
          <a:p>
            <a:pPr lvl="1" eaLnBrk="1" hangingPunct="1">
              <a:lnSpc>
                <a:spcPct val="90000"/>
              </a:lnSpc>
            </a:pPr>
            <a:endParaRPr lang="en-GB" sz="2000" dirty="0">
              <a:latin typeface="Calibri" charset="0"/>
            </a:endParaRPr>
          </a:p>
          <a:p>
            <a:pPr eaLnBrk="1" hangingPunct="1">
              <a:lnSpc>
                <a:spcPct val="90000"/>
              </a:lnSpc>
            </a:pPr>
            <a:r>
              <a:rPr lang="en-GB" sz="2400" dirty="0" smtClean="0">
                <a:latin typeface="Calibri" charset="0"/>
              </a:rPr>
              <a:t>Marked variation in </a:t>
            </a:r>
            <a:r>
              <a:rPr lang="en-GB" sz="2400" dirty="0" smtClean="0">
                <a:solidFill>
                  <a:srgbClr val="99CCFF"/>
                </a:solidFill>
                <a:latin typeface="Calibri" charset="0"/>
              </a:rPr>
              <a:t>Genotypes</a:t>
            </a:r>
            <a:r>
              <a:rPr lang="en-GB" sz="2400" dirty="0" smtClean="0">
                <a:latin typeface="Calibri" charset="0"/>
              </a:rPr>
              <a:t> (&gt; 80 allelic variants) due to:</a:t>
            </a:r>
          </a:p>
          <a:p>
            <a:pPr lvl="1" eaLnBrk="1" hangingPunct="1">
              <a:lnSpc>
                <a:spcPct val="90000"/>
              </a:lnSpc>
            </a:pPr>
            <a:r>
              <a:rPr lang="en-GB" sz="2000" dirty="0" smtClean="0">
                <a:latin typeface="Calibri" charset="0"/>
              </a:rPr>
              <a:t> multiple gene mutations</a:t>
            </a:r>
          </a:p>
          <a:p>
            <a:pPr lvl="1" eaLnBrk="1" hangingPunct="1">
              <a:lnSpc>
                <a:spcPct val="90000"/>
              </a:lnSpc>
            </a:pPr>
            <a:r>
              <a:rPr lang="en-GB" sz="2000" dirty="0" smtClean="0">
                <a:latin typeface="Calibri" charset="0"/>
              </a:rPr>
              <a:t> gene deletion and multiplications </a:t>
            </a:r>
          </a:p>
          <a:p>
            <a:pPr lvl="1" eaLnBrk="1" hangingPunct="1">
              <a:lnSpc>
                <a:spcPct val="90000"/>
              </a:lnSpc>
            </a:pPr>
            <a:r>
              <a:rPr lang="en-GB" sz="2000" dirty="0" smtClean="0">
                <a:latin typeface="Calibri" charset="0"/>
              </a:rPr>
              <a:t> gene duplications </a:t>
            </a:r>
          </a:p>
          <a:p>
            <a:pPr lvl="1" eaLnBrk="1" hangingPunct="1">
              <a:lnSpc>
                <a:spcPct val="90000"/>
              </a:lnSpc>
            </a:pPr>
            <a:endParaRPr lang="en-GB" sz="2000" dirty="0" smtClean="0">
              <a:latin typeface="Calibri" charset="0"/>
            </a:endParaRPr>
          </a:p>
          <a:p>
            <a:pPr eaLnBrk="1" hangingPunct="1">
              <a:lnSpc>
                <a:spcPct val="90000"/>
              </a:lnSpc>
            </a:pPr>
            <a:r>
              <a:rPr lang="en-GB" sz="2400" dirty="0">
                <a:latin typeface="Calibri" charset="0"/>
              </a:rPr>
              <a:t>R</a:t>
            </a:r>
            <a:r>
              <a:rPr lang="en-GB" sz="2400" dirty="0" smtClean="0">
                <a:latin typeface="Calibri" charset="0"/>
              </a:rPr>
              <a:t>esults in multiple different </a:t>
            </a:r>
            <a:r>
              <a:rPr lang="en-GB" sz="2400" dirty="0">
                <a:solidFill>
                  <a:srgbClr val="99CCFF"/>
                </a:solidFill>
                <a:latin typeface="Calibri" charset="0"/>
              </a:rPr>
              <a:t>P</a:t>
            </a:r>
            <a:r>
              <a:rPr lang="en-GB" sz="2400" dirty="0" smtClean="0">
                <a:solidFill>
                  <a:srgbClr val="99CCFF"/>
                </a:solidFill>
                <a:latin typeface="Calibri" charset="0"/>
              </a:rPr>
              <a:t>henotypes </a:t>
            </a:r>
            <a:r>
              <a:rPr lang="en-GB" sz="2400" dirty="0" smtClean="0">
                <a:latin typeface="Calibri" charset="0"/>
              </a:rPr>
              <a:t> (levels of functional CYP 2D6 activity)</a:t>
            </a:r>
          </a:p>
          <a:p>
            <a:pPr marL="0" indent="0" eaLnBrk="1" hangingPunct="1">
              <a:lnSpc>
                <a:spcPct val="90000"/>
              </a:lnSpc>
              <a:buNone/>
            </a:pPr>
            <a:endParaRPr lang="en-GB" sz="2400" dirty="0" smtClean="0">
              <a:latin typeface="Calibri" charset="0"/>
            </a:endParaRPr>
          </a:p>
          <a:p>
            <a:pPr marL="0" indent="0" eaLnBrk="1" hangingPunct="1">
              <a:lnSpc>
                <a:spcPct val="90000"/>
              </a:lnSpc>
              <a:buNone/>
            </a:pPr>
            <a:r>
              <a:rPr lang="en-GB" sz="2400" dirty="0" smtClean="0">
                <a:latin typeface="Calibri" charset="0"/>
              </a:rPr>
              <a:t>	This variation =  </a:t>
            </a:r>
            <a:r>
              <a:rPr lang="en-GB" sz="2400" b="1" dirty="0" smtClean="0">
                <a:solidFill>
                  <a:srgbClr val="99CCFF"/>
                </a:solidFill>
                <a:latin typeface="Calibri" charset="0"/>
              </a:rPr>
              <a:t>Genetic </a:t>
            </a:r>
            <a:r>
              <a:rPr lang="en-GB" sz="2400" b="1" dirty="0">
                <a:solidFill>
                  <a:srgbClr val="99CCFF"/>
                </a:solidFill>
                <a:latin typeface="Calibri" charset="0"/>
              </a:rPr>
              <a:t>Polymorphism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2104</TotalTime>
  <Words>2703</Words>
  <Application>Microsoft Office PowerPoint</Application>
  <PresentationFormat>On-screen Show (4:3)</PresentationFormat>
  <Paragraphs>602</Paragraphs>
  <Slides>48</Slides>
  <Notes>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 Codeine in children – the way forward in paediatric practice? Michael Tremlett Department of Anaesthesia, James Cook University Hospital,  Middlesbrough</vt:lpstr>
      <vt:lpstr>Volume 6, Issue 12 July 2013 Latest advice for medicines users</vt:lpstr>
      <vt:lpstr>Codeine Reviews by other Regulators:</vt:lpstr>
      <vt:lpstr>OUTLINE:</vt:lpstr>
      <vt:lpstr>Slide 5</vt:lpstr>
      <vt:lpstr>Why did Regulators issues these safety notices on codeine?</vt:lpstr>
      <vt:lpstr>Pharmacokinetics of Codeine</vt:lpstr>
      <vt:lpstr>Pharmacokinetics of Codeine Why does it matter?</vt:lpstr>
      <vt:lpstr>Pharmacokinetics of Codeine</vt:lpstr>
      <vt:lpstr>Pharmacokinetics of Codeine</vt:lpstr>
      <vt:lpstr>Pharmacokinetics of Codeine</vt:lpstr>
      <vt:lpstr>Codeine  Adverse Case reports</vt:lpstr>
      <vt:lpstr>Codeine  Adverse Case reports</vt:lpstr>
      <vt:lpstr>Codeine  Adverse Case reports</vt:lpstr>
      <vt:lpstr>Codeine Common factors in problem cases:</vt:lpstr>
      <vt:lpstr>Codeine Why problems with tonsillectomy?</vt:lpstr>
      <vt:lpstr>Codeine Why problems with tonsillectomy? Children administered Fentanyl 0.5mcg/kg iv.</vt:lpstr>
      <vt:lpstr>Slide 18</vt:lpstr>
      <vt:lpstr>Do we need to provide step up analgesia after intermediate surgery in children?</vt:lpstr>
      <vt:lpstr>Possible Alternatives:</vt:lpstr>
      <vt:lpstr>Possible Alternatives:</vt:lpstr>
      <vt:lpstr>Possible Alternatives:</vt:lpstr>
      <vt:lpstr>Possible Alternatives:</vt:lpstr>
      <vt:lpstr>Possible Alternatives:</vt:lpstr>
      <vt:lpstr>Possible Alternatives:</vt:lpstr>
      <vt:lpstr>Possible Alternatives:</vt:lpstr>
      <vt:lpstr>Possible Alternatives:</vt:lpstr>
      <vt:lpstr>Possible Alternatives:</vt:lpstr>
      <vt:lpstr>Possible Alternatives:</vt:lpstr>
      <vt:lpstr>Possible Alternatives:</vt:lpstr>
      <vt:lpstr>Possible Alternatives:</vt:lpstr>
      <vt:lpstr>Summary of Drug alternatives:</vt:lpstr>
      <vt:lpstr>What should we do? National Advice:</vt:lpstr>
      <vt:lpstr>What should we do? National advice:</vt:lpstr>
      <vt:lpstr>What is happening in my own hospital? </vt:lpstr>
      <vt:lpstr>What is happening in my own hospital?</vt:lpstr>
      <vt:lpstr>Personal Position: </vt:lpstr>
      <vt:lpstr>Personal Position: </vt:lpstr>
      <vt:lpstr>Personal Position: </vt:lpstr>
      <vt:lpstr>What is the way forward for step up analgesia for children after codeine?</vt:lpstr>
      <vt:lpstr>What is the way forward for step up analgesia for children after codeine?</vt:lpstr>
      <vt:lpstr>Slide 42</vt:lpstr>
      <vt:lpstr>What am I actually doing?</vt:lpstr>
      <vt:lpstr>Should we continue to use codeine? Alternatives available:</vt:lpstr>
      <vt:lpstr>Should we continue to use codeine? Alternatives available:</vt:lpstr>
      <vt:lpstr>Should we continue to use codeine? Alternatives available:</vt:lpstr>
      <vt:lpstr>Codeine Summary:</vt:lpstr>
      <vt:lpstr>Codeine Summary:</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Lucy Tremlett</dc:creator>
  <cp:keywords/>
  <dc:description/>
  <cp:lastModifiedBy>Chris Hawksworth</cp:lastModifiedBy>
  <cp:revision>159</cp:revision>
  <dcterms:created xsi:type="dcterms:W3CDTF">2013-05-22T18:49:52Z</dcterms:created>
  <dcterms:modified xsi:type="dcterms:W3CDTF">2014-04-25T08:42:43Z</dcterms:modified>
  <cp:category/>
</cp:coreProperties>
</file>