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3" r:id="rId11"/>
    <p:sldId id="265" r:id="rId12"/>
    <p:sldId id="267" r:id="rId13"/>
    <p:sldId id="271" r:id="rId14"/>
    <p:sldId id="272" r:id="rId15"/>
    <p:sldId id="268" r:id="rId16"/>
    <p:sldId id="269" r:id="rId17"/>
    <p:sldId id="270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Capnography in Recovery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Neal Willis</a:t>
            </a:r>
          </a:p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October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2057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hatsandcap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2471" r="-32471"/>
          <a:stretch>
            <a:fillRect/>
          </a:stretch>
        </p:blipFill>
        <p:spPr>
          <a:xfrm>
            <a:off x="549275" y="1600200"/>
            <a:ext cx="8042275" cy="4343400"/>
          </a:xfrm>
        </p:spPr>
      </p:pic>
    </p:spTree>
    <p:extLst>
      <p:ext uri="{BB962C8B-B14F-4D97-AF65-F5344CB8AC3E}">
        <p14:creationId xmlns:p14="http://schemas.microsoft.com/office/powerpoint/2010/main" xmlns="" val="421090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‘</a:t>
            </a:r>
            <a:r>
              <a:rPr lang="en-US" b="1" dirty="0" smtClean="0">
                <a:solidFill>
                  <a:srgbClr val="FF0000"/>
                </a:solidFill>
              </a:rPr>
              <a:t>SAFE</a:t>
            </a:r>
            <a:r>
              <a:rPr lang="en-US" dirty="0" smtClean="0"/>
              <a:t>’ Approach</a:t>
            </a:r>
          </a:p>
          <a:p>
            <a:r>
              <a:rPr lang="en-US" dirty="0" smtClean="0"/>
              <a:t>Can you 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ee CO2?</a:t>
            </a:r>
          </a:p>
          <a:p>
            <a:r>
              <a:rPr lang="en-US" dirty="0" smtClean="0"/>
              <a:t>What is the 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ppearance of the waveform?</a:t>
            </a:r>
          </a:p>
          <a:p>
            <a:r>
              <a:rPr lang="en-US" dirty="0" smtClean="0"/>
              <a:t>What is the </a:t>
            </a:r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requency of the waveform?</a:t>
            </a:r>
          </a:p>
          <a:p>
            <a:r>
              <a:rPr lang="en-US" dirty="0" smtClean="0"/>
              <a:t>What is the 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TCO2 value?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63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 descr="normal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05459" b="-105459"/>
          <a:stretch>
            <a:fillRect/>
          </a:stretch>
        </p:blipFill>
        <p:spPr>
          <a:xfrm>
            <a:off x="549275" y="134471"/>
            <a:ext cx="8042276" cy="4343400"/>
          </a:xfrm>
        </p:spPr>
      </p:pic>
      <p:sp>
        <p:nvSpPr>
          <p:cNvPr id="5" name="TextBox 4"/>
          <p:cNvSpPr txBox="1"/>
          <p:nvPr/>
        </p:nvSpPr>
        <p:spPr>
          <a:xfrm>
            <a:off x="732118" y="3436471"/>
            <a:ext cx="7067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you 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ee </a:t>
            </a:r>
            <a:r>
              <a:rPr lang="en-US" dirty="0"/>
              <a:t>CO2?</a:t>
            </a:r>
          </a:p>
          <a:p>
            <a:r>
              <a:rPr lang="en-US" dirty="0"/>
              <a:t>What is the 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ppearance </a:t>
            </a:r>
            <a:r>
              <a:rPr lang="en-US" dirty="0"/>
              <a:t>of the waveform?</a:t>
            </a:r>
          </a:p>
          <a:p>
            <a:r>
              <a:rPr lang="en-US" dirty="0"/>
              <a:t>What is the 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requency </a:t>
            </a:r>
            <a:r>
              <a:rPr lang="en-US" dirty="0"/>
              <a:t>of the waveform?</a:t>
            </a:r>
          </a:p>
          <a:p>
            <a:r>
              <a:rPr lang="en-US" dirty="0"/>
              <a:t>What is the 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TCO2 </a:t>
            </a:r>
            <a:r>
              <a:rPr lang="en-US" dirty="0"/>
              <a:t>value?</a:t>
            </a:r>
          </a:p>
        </p:txBody>
      </p:sp>
    </p:spTree>
    <p:extLst>
      <p:ext uri="{BB962C8B-B14F-4D97-AF65-F5344CB8AC3E}">
        <p14:creationId xmlns:p14="http://schemas.microsoft.com/office/powerpoint/2010/main" xmlns="" val="1518700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 descr="normal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05459" b="-105459"/>
          <a:stretch>
            <a:fillRect/>
          </a:stretch>
        </p:blipFill>
        <p:spPr>
          <a:xfrm>
            <a:off x="549275" y="134471"/>
            <a:ext cx="8042276" cy="4343400"/>
          </a:xfrm>
        </p:spPr>
      </p:pic>
      <p:pic>
        <p:nvPicPr>
          <p:cNvPr id="6" name="Content Placeholder 3" descr="hatsandcaps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2471" r="-32471"/>
          <a:stretch>
            <a:fillRect/>
          </a:stretch>
        </p:blipFill>
        <p:spPr>
          <a:xfrm>
            <a:off x="1044233" y="3066676"/>
            <a:ext cx="7020047" cy="379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477228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 descr="normal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105459" b="-105459"/>
          <a:stretch>
            <a:fillRect/>
          </a:stretch>
        </p:blipFill>
        <p:spPr>
          <a:xfrm>
            <a:off x="549275" y="134471"/>
            <a:ext cx="8042276" cy="4343400"/>
          </a:xfrm>
        </p:spPr>
      </p:pic>
      <p:sp>
        <p:nvSpPr>
          <p:cNvPr id="5" name="TextBox 4"/>
          <p:cNvSpPr txBox="1"/>
          <p:nvPr/>
        </p:nvSpPr>
        <p:spPr>
          <a:xfrm>
            <a:off x="732118" y="3436471"/>
            <a:ext cx="7067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you 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ee </a:t>
            </a:r>
            <a:r>
              <a:rPr lang="en-US" dirty="0"/>
              <a:t>CO2?</a:t>
            </a:r>
          </a:p>
          <a:p>
            <a:r>
              <a:rPr lang="en-US" dirty="0"/>
              <a:t>What is the 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ppearance </a:t>
            </a:r>
            <a:r>
              <a:rPr lang="en-US" dirty="0"/>
              <a:t>of the waveform?</a:t>
            </a:r>
          </a:p>
          <a:p>
            <a:r>
              <a:rPr lang="en-US" dirty="0"/>
              <a:t>What is the 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requency </a:t>
            </a:r>
            <a:r>
              <a:rPr lang="en-US" dirty="0"/>
              <a:t>of the waveform?</a:t>
            </a:r>
          </a:p>
          <a:p>
            <a:r>
              <a:rPr lang="en-US" dirty="0"/>
              <a:t>What is the 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TCO2 </a:t>
            </a:r>
            <a:r>
              <a:rPr lang="en-US" dirty="0"/>
              <a:t>value?</a:t>
            </a:r>
          </a:p>
        </p:txBody>
      </p:sp>
    </p:spTree>
    <p:extLst>
      <p:ext uri="{BB962C8B-B14F-4D97-AF65-F5344CB8AC3E}">
        <p14:creationId xmlns:p14="http://schemas.microsoft.com/office/powerpoint/2010/main" xmlns="" val="3386262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4" name="Content Placeholder 3" descr="apnoea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3086" b="-3193"/>
          <a:stretch/>
        </p:blipFill>
        <p:spPr>
          <a:xfrm>
            <a:off x="549275" y="1643530"/>
            <a:ext cx="8042276" cy="1509058"/>
          </a:xfrm>
        </p:spPr>
      </p:pic>
      <p:sp>
        <p:nvSpPr>
          <p:cNvPr id="5" name="TextBox 4"/>
          <p:cNvSpPr txBox="1"/>
          <p:nvPr/>
        </p:nvSpPr>
        <p:spPr>
          <a:xfrm>
            <a:off x="732118" y="3436471"/>
            <a:ext cx="7067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Can you 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>ee </a:t>
            </a:r>
            <a:r>
              <a:rPr lang="en-US" dirty="0"/>
              <a:t>CO2?</a:t>
            </a:r>
          </a:p>
          <a:p>
            <a:r>
              <a:rPr lang="en-US" dirty="0"/>
              <a:t>What is the 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A</a:t>
            </a:r>
            <a:r>
              <a:rPr lang="en-US" dirty="0" smtClean="0"/>
              <a:t>ppearance </a:t>
            </a:r>
            <a:r>
              <a:rPr lang="en-US" dirty="0"/>
              <a:t>of the waveform?</a:t>
            </a:r>
          </a:p>
          <a:p>
            <a:r>
              <a:rPr lang="en-US" dirty="0"/>
              <a:t>What is the 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F</a:t>
            </a:r>
            <a:r>
              <a:rPr lang="en-US" dirty="0" smtClean="0"/>
              <a:t>requency </a:t>
            </a:r>
            <a:r>
              <a:rPr lang="en-US" dirty="0"/>
              <a:t>of the waveform?</a:t>
            </a:r>
          </a:p>
          <a:p>
            <a:r>
              <a:rPr lang="en-US" dirty="0"/>
              <a:t>What is the </a:t>
            </a:r>
            <a:r>
              <a:rPr lang="en-US" dirty="0" smtClean="0"/>
              <a:t>	</a:t>
            </a:r>
            <a:r>
              <a:rPr lang="en-US" b="1" dirty="0" smtClean="0">
                <a:solidFill>
                  <a:srgbClr val="FF0000"/>
                </a:solidFill>
              </a:rPr>
              <a:t>E</a:t>
            </a:r>
            <a:r>
              <a:rPr lang="en-US" dirty="0" smtClean="0"/>
              <a:t>TCO2 </a:t>
            </a:r>
            <a:r>
              <a:rPr lang="en-US" dirty="0"/>
              <a:t>value?</a:t>
            </a:r>
          </a:p>
        </p:txBody>
      </p:sp>
    </p:spTree>
    <p:extLst>
      <p:ext uri="{BB962C8B-B14F-4D97-AF65-F5344CB8AC3E}">
        <p14:creationId xmlns:p14="http://schemas.microsoft.com/office/powerpoint/2010/main" xmlns="" val="3529988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 descr="flow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0780" r="-20780"/>
          <a:stretch>
            <a:fillRect/>
          </a:stretch>
        </p:blipFill>
        <p:spPr>
          <a:xfrm>
            <a:off x="-1646177" y="107576"/>
            <a:ext cx="12499142" cy="6750424"/>
          </a:xfrm>
        </p:spPr>
      </p:pic>
    </p:spTree>
    <p:extLst>
      <p:ext uri="{BB962C8B-B14F-4D97-AF65-F5344CB8AC3E}">
        <p14:creationId xmlns:p14="http://schemas.microsoft.com/office/powerpoint/2010/main" xmlns="" val="1634591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3390152"/>
          </a:xfrm>
        </p:spPr>
        <p:txBody>
          <a:bodyPr/>
          <a:lstStyle/>
          <a:p>
            <a:r>
              <a:rPr lang="en-US" dirty="0" smtClean="0"/>
              <a:t>Workbook</a:t>
            </a:r>
          </a:p>
          <a:p>
            <a:r>
              <a:rPr lang="en-US" dirty="0" smtClean="0"/>
              <a:t>Assessment</a:t>
            </a:r>
          </a:p>
          <a:p>
            <a:r>
              <a:rPr lang="en-US" dirty="0" smtClean="0"/>
              <a:t>Certificate (good for revalidation!)</a:t>
            </a:r>
          </a:p>
          <a:p>
            <a:r>
              <a:rPr lang="en-US" dirty="0" smtClean="0"/>
              <a:t>Hopefully annual recertification</a:t>
            </a:r>
          </a:p>
          <a:p>
            <a:r>
              <a:rPr lang="en-US" dirty="0" smtClean="0"/>
              <a:t>Bedhead signs at each bed space</a:t>
            </a:r>
          </a:p>
        </p:txBody>
      </p:sp>
    </p:spTree>
    <p:extLst>
      <p:ext uri="{BB962C8B-B14F-4D97-AF65-F5344CB8AC3E}">
        <p14:creationId xmlns:p14="http://schemas.microsoft.com/office/powerpoint/2010/main" xmlns="" val="3992279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Long and Short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smtClean="0">
                <a:solidFill>
                  <a:srgbClr val="FF0000"/>
                </a:solidFill>
              </a:rPr>
              <a:t>Started </a:t>
            </a:r>
            <a:r>
              <a:rPr lang="en-US" sz="3200" dirty="0" smtClean="0">
                <a:solidFill>
                  <a:srgbClr val="FF0000"/>
                </a:solidFill>
              </a:rPr>
              <a:t>on Monday 31</a:t>
            </a:r>
            <a:r>
              <a:rPr lang="en-US" sz="3200" baseline="30000" dirty="0" smtClean="0">
                <a:solidFill>
                  <a:srgbClr val="FF0000"/>
                </a:solidFill>
              </a:rPr>
              <a:t>st</a:t>
            </a:r>
            <a:r>
              <a:rPr lang="en-US" sz="3200" dirty="0" smtClean="0">
                <a:solidFill>
                  <a:srgbClr val="FF0000"/>
                </a:solidFill>
              </a:rPr>
              <a:t> October 2016</a:t>
            </a:r>
          </a:p>
          <a:p>
            <a:r>
              <a:rPr lang="en-US" dirty="0" smtClean="0"/>
              <a:t>All patients with an LMA or endotracheal tube will have CO2 monitored in theatre recovery until successful removal of the airway device</a:t>
            </a:r>
          </a:p>
          <a:p>
            <a:r>
              <a:rPr lang="en-US" dirty="0" smtClean="0"/>
              <a:t>New theatre documentation will lag behind by some way, but will include space to document CO2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5143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Capnography?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2493681"/>
          </a:xfrm>
        </p:spPr>
        <p:txBody>
          <a:bodyPr/>
          <a:lstStyle/>
          <a:p>
            <a:r>
              <a:rPr lang="en-US" dirty="0" smtClean="0"/>
              <a:t>Bedside monitor</a:t>
            </a:r>
          </a:p>
          <a:p>
            <a:r>
              <a:rPr lang="en-US" dirty="0" smtClean="0"/>
              <a:t>Gives a numerical value</a:t>
            </a:r>
          </a:p>
          <a:p>
            <a:r>
              <a:rPr lang="en-US" dirty="0" smtClean="0"/>
              <a:t>Also gives a WAVEFORM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51101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IMG_949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4816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we talking about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2011: NAP 4 recommends routine use of capnography in all areas where airway management is occurring</a:t>
            </a:r>
          </a:p>
          <a:p>
            <a:r>
              <a:rPr lang="en-US" dirty="0" smtClean="0"/>
              <a:t>2015: Updated AAGBI guidelines recommend routine use of capnography in recovery</a:t>
            </a:r>
          </a:p>
          <a:p>
            <a:endParaRPr lang="en-US" dirty="0" smtClean="0"/>
          </a:p>
          <a:p>
            <a:r>
              <a:rPr lang="en-US" dirty="0" smtClean="0"/>
              <a:t>2016: RHC Glasgow are going to implement these guidelines in theatre recovery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7843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1"/>
            <a:ext cx="8042276" cy="3315446"/>
          </a:xfrm>
        </p:spPr>
        <p:txBody>
          <a:bodyPr>
            <a:normAutofit/>
          </a:bodyPr>
          <a:lstStyle/>
          <a:p>
            <a:r>
              <a:rPr lang="en-US" dirty="0" smtClean="0"/>
              <a:t>Imagine a patient with an LMA obstructs their airway in recovery while you’re writing down their observations</a:t>
            </a:r>
          </a:p>
          <a:p>
            <a:r>
              <a:rPr lang="en-US" dirty="0" smtClean="0"/>
              <a:t>They’re post-op after having 17 baby teeth extracted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183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sappeari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1165411"/>
          </a:xfrm>
          <a:prstGeom prst="rect">
            <a:avLst/>
          </a:prstGeom>
        </p:spPr>
      </p:pic>
      <p:pic>
        <p:nvPicPr>
          <p:cNvPr id="6" name="Picture 5" descr="fas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165411"/>
            <a:ext cx="9144000" cy="1167576"/>
          </a:xfrm>
          <a:prstGeom prst="rect">
            <a:avLst/>
          </a:prstGeom>
        </p:spPr>
      </p:pic>
      <p:pic>
        <p:nvPicPr>
          <p:cNvPr id="7" name="Picture 6" descr="high baselin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32987"/>
            <a:ext cx="9144000" cy="1128543"/>
          </a:xfrm>
          <a:prstGeom prst="rect">
            <a:avLst/>
          </a:prstGeom>
        </p:spPr>
      </p:pic>
      <p:pic>
        <p:nvPicPr>
          <p:cNvPr id="8" name="Picture 7" descr="norma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61531"/>
            <a:ext cx="9144000" cy="1125410"/>
          </a:xfrm>
          <a:prstGeom prst="rect">
            <a:avLst/>
          </a:prstGeom>
        </p:spPr>
      </p:pic>
      <p:pic>
        <p:nvPicPr>
          <p:cNvPr id="9" name="Picture 8" descr="obstructe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622146"/>
            <a:ext cx="9144000" cy="1161864"/>
          </a:xfrm>
          <a:prstGeom prst="rect">
            <a:avLst/>
          </a:prstGeom>
        </p:spPr>
      </p:pic>
      <p:pic>
        <p:nvPicPr>
          <p:cNvPr id="10" name="Picture 9" descr="slow normal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784010"/>
            <a:ext cx="9144000" cy="132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3044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NAP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report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803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said something about cardiac output?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600200"/>
            <a:ext cx="8042276" cy="4645211"/>
          </a:xfrm>
        </p:spPr>
        <p:txBody>
          <a:bodyPr/>
          <a:lstStyle/>
          <a:p>
            <a:r>
              <a:rPr lang="en-US" dirty="0" smtClean="0"/>
              <a:t>Think about where CO2 comes from</a:t>
            </a:r>
          </a:p>
          <a:p>
            <a:r>
              <a:rPr lang="en-US" dirty="0" smtClean="0"/>
              <a:t>Now imagine the heart stops</a:t>
            </a:r>
          </a:p>
          <a:p>
            <a:endParaRPr lang="en-US" dirty="0"/>
          </a:p>
          <a:p>
            <a:r>
              <a:rPr lang="en-US" dirty="0" smtClean="0"/>
              <a:t>OK?</a:t>
            </a:r>
          </a:p>
          <a:p>
            <a:endParaRPr lang="en-US" dirty="0"/>
          </a:p>
          <a:p>
            <a:r>
              <a:rPr lang="en-US" dirty="0" smtClean="0"/>
              <a:t>So, how is that relevant to the airway in recovery?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50730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low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0780" r="-20780"/>
          <a:stretch>
            <a:fillRect/>
          </a:stretch>
        </p:blipFill>
        <p:spPr>
          <a:xfrm>
            <a:off x="-1646177" y="107576"/>
            <a:ext cx="12499142" cy="6750424"/>
          </a:xfrm>
        </p:spPr>
      </p:pic>
    </p:spTree>
    <p:extLst>
      <p:ext uri="{BB962C8B-B14F-4D97-AF65-F5344CB8AC3E}">
        <p14:creationId xmlns:p14="http://schemas.microsoft.com/office/powerpoint/2010/main" xmlns="" val="402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64</TotalTime>
  <Words>244</Words>
  <Application>Microsoft Office PowerPoint</Application>
  <PresentationFormat>On-screen Show (4:3)</PresentationFormat>
  <Paragraphs>55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Breeze</vt:lpstr>
      <vt:lpstr>Capnography in Recovery</vt:lpstr>
      <vt:lpstr>What is Capnography?</vt:lpstr>
      <vt:lpstr>Slide 3</vt:lpstr>
      <vt:lpstr>Why are we talking about it?</vt:lpstr>
      <vt:lpstr>Why?</vt:lpstr>
      <vt:lpstr>Slide 6</vt:lpstr>
      <vt:lpstr> NAP 4</vt:lpstr>
      <vt:lpstr>You said something about cardiac output?</vt:lpstr>
      <vt:lpstr>Slide 9</vt:lpstr>
      <vt:lpstr>Slide 10</vt:lpstr>
      <vt:lpstr>Slide 11</vt:lpstr>
      <vt:lpstr>Example</vt:lpstr>
      <vt:lpstr>Example</vt:lpstr>
      <vt:lpstr>Example</vt:lpstr>
      <vt:lpstr>Example 2</vt:lpstr>
      <vt:lpstr>Slide 16</vt:lpstr>
      <vt:lpstr>So What Next?</vt:lpstr>
      <vt:lpstr>The Long and Short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Capnography in Recovery</dc:title>
  <dc:creator>Neal Willis</dc:creator>
  <cp:lastModifiedBy>willine893</cp:lastModifiedBy>
  <cp:revision>6</cp:revision>
  <dcterms:created xsi:type="dcterms:W3CDTF">2016-10-03T19:55:28Z</dcterms:created>
  <dcterms:modified xsi:type="dcterms:W3CDTF">2016-11-15T09:56:56Z</dcterms:modified>
</cp:coreProperties>
</file>