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96" r:id="rId1"/>
  </p:sldMasterIdLst>
  <p:sldIdLst>
    <p:sldId id="256" r:id="rId2"/>
    <p:sldId id="257" r:id="rId3"/>
    <p:sldId id="272" r:id="rId4"/>
    <p:sldId id="260" r:id="rId5"/>
    <p:sldId id="262" r:id="rId6"/>
    <p:sldId id="259" r:id="rId7"/>
    <p:sldId id="261" r:id="rId8"/>
    <p:sldId id="276" r:id="rId9"/>
    <p:sldId id="267" r:id="rId10"/>
    <p:sldId id="275" r:id="rId11"/>
    <p:sldId id="266" r:id="rId12"/>
    <p:sldId id="265" r:id="rId13"/>
    <p:sldId id="268" r:id="rId14"/>
    <p:sldId id="271" r:id="rId15"/>
    <p:sldId id="274" r:id="rId16"/>
    <p:sldId id="273" r:id="rId17"/>
    <p:sldId id="278" r:id="rId18"/>
    <p:sldId id="27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9" autoAdjust="0"/>
    <p:restoredTop sz="94668" autoAdjust="0"/>
  </p:normalViewPr>
  <p:slideViewPr>
    <p:cSldViewPr snapToObjects="1">
      <p:cViewPr varScale="1">
        <p:scale>
          <a:sx n="140" d="100"/>
          <a:sy n="140" d="100"/>
        </p:scale>
        <p:origin x="-1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4487441-6ADE-D24A-B786-0737E96D7675}" type="datetimeFigureOut">
              <a:rPr lang="en-US" smtClean="0"/>
              <a:t>4/23/09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0BBF08E-B484-6843-8F7B-1F1DE17E9A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“In Reach”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406640" cy="1752600"/>
          </a:xfrm>
        </p:spPr>
        <p:txBody>
          <a:bodyPr/>
          <a:lstStyle/>
          <a:p>
            <a:r>
              <a:rPr lang="en-US" dirty="0" smtClean="0"/>
              <a:t>Dr Colin Lang</a:t>
            </a:r>
          </a:p>
          <a:p>
            <a:r>
              <a:rPr lang="en-US" dirty="0" smtClean="0"/>
              <a:t>SPAN</a:t>
            </a:r>
          </a:p>
          <a:p>
            <a:r>
              <a:rPr lang="en-US" dirty="0" err="1" smtClean="0"/>
              <a:t>Dunkeld</a:t>
            </a:r>
            <a:r>
              <a:rPr lang="en-US" dirty="0" smtClean="0"/>
              <a:t> April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0055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11792" r="-11792"/>
          <a:stretch>
            <a:fillRect/>
          </a:stretch>
        </p:blipFill>
        <p:spPr>
          <a:xfrm>
            <a:off x="1676400" y="631823"/>
            <a:ext cx="6278067" cy="3810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- </a:t>
            </a:r>
            <a:r>
              <a:rPr lang="en-US" dirty="0" err="1" smtClean="0"/>
              <a:t>Larbert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PFI</a:t>
            </a:r>
          </a:p>
          <a:p>
            <a:r>
              <a:rPr lang="en-US" dirty="0" smtClean="0"/>
              <a:t>Reduced beds</a:t>
            </a:r>
          </a:p>
          <a:p>
            <a:r>
              <a:rPr lang="en-US" dirty="0" smtClean="0"/>
              <a:t>Pre assessment / DOSA</a:t>
            </a:r>
          </a:p>
          <a:p>
            <a:r>
              <a:rPr lang="en-US" dirty="0" smtClean="0"/>
              <a:t>Services potentially </a:t>
            </a:r>
            <a:r>
              <a:rPr lang="en-US" dirty="0" err="1" smtClean="0"/>
              <a:t>rationalising</a:t>
            </a:r>
            <a:endParaRPr lang="en-US" dirty="0" smtClean="0"/>
          </a:p>
          <a:p>
            <a:pPr lvl="1"/>
            <a:r>
              <a:rPr lang="en-US" dirty="0" err="1" smtClean="0"/>
              <a:t>Maxfax</a:t>
            </a:r>
            <a:endParaRPr lang="en-US" dirty="0" smtClean="0"/>
          </a:p>
          <a:p>
            <a:pPr lvl="1"/>
            <a:r>
              <a:rPr lang="en-US" dirty="0" smtClean="0"/>
              <a:t>Cardiology</a:t>
            </a:r>
          </a:p>
          <a:p>
            <a:pPr lvl="1"/>
            <a:r>
              <a:rPr lang="en-US" dirty="0" smtClean="0"/>
              <a:t>Ophthalmology</a:t>
            </a:r>
          </a:p>
          <a:p>
            <a:pPr lvl="1"/>
            <a:r>
              <a:rPr lang="en-US" dirty="0" smtClean="0"/>
              <a:t>Vascular?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5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727" r="-13727"/>
          <a:stretch>
            <a:fillRect/>
          </a:stretch>
        </p:blipFill>
        <p:spPr>
          <a:xfrm>
            <a:off x="-1600200" y="0"/>
            <a:ext cx="12949327" cy="76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- </a:t>
            </a:r>
            <a:r>
              <a:rPr lang="en-US" dirty="0" err="1" smtClean="0"/>
              <a:t>Anaesthetics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Staffing</a:t>
            </a:r>
          </a:p>
          <a:p>
            <a:pPr lvl="1"/>
            <a:r>
              <a:rPr lang="en-US" dirty="0" smtClean="0"/>
              <a:t>Trainees</a:t>
            </a:r>
          </a:p>
          <a:p>
            <a:pPr lvl="2"/>
            <a:r>
              <a:rPr lang="en-US" dirty="0" smtClean="0"/>
              <a:t>&gt;50% reduction?</a:t>
            </a:r>
          </a:p>
          <a:p>
            <a:pPr lvl="2"/>
            <a:r>
              <a:rPr lang="en-US" dirty="0" smtClean="0"/>
              <a:t>Training </a:t>
            </a:r>
            <a:r>
              <a:rPr lang="en-US" dirty="0" err="1" smtClean="0"/>
              <a:t>prioritised</a:t>
            </a:r>
            <a:r>
              <a:rPr lang="en-US" dirty="0" smtClean="0"/>
              <a:t> over service?</a:t>
            </a:r>
          </a:p>
          <a:p>
            <a:pPr lvl="2"/>
            <a:r>
              <a:rPr lang="en-US" dirty="0" smtClean="0"/>
              <a:t>Sub – </a:t>
            </a:r>
            <a:r>
              <a:rPr lang="en-US" dirty="0" err="1" smtClean="0"/>
              <a:t>specialised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1 for every  4 permanent staff?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Elective </a:t>
            </a:r>
            <a:r>
              <a:rPr lang="en-US" dirty="0" err="1" smtClean="0"/>
              <a:t>vs</a:t>
            </a:r>
            <a:r>
              <a:rPr lang="en-US" dirty="0" smtClean="0"/>
              <a:t> OOH Service</a:t>
            </a:r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specialisation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Critical mass to sustain any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Networking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62400" y="1515035"/>
            <a:ext cx="3566160" cy="639762"/>
          </a:xfrm>
        </p:spPr>
        <p:txBody>
          <a:bodyPr/>
          <a:lstStyle/>
          <a:p>
            <a:r>
              <a:rPr lang="en-US" dirty="0" smtClean="0"/>
              <a:t>Vital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2271713"/>
            <a:ext cx="3566160" cy="3792911"/>
          </a:xfrm>
        </p:spPr>
        <p:txBody>
          <a:bodyPr>
            <a:normAutofit/>
          </a:bodyPr>
          <a:lstStyle/>
          <a:p>
            <a:r>
              <a:rPr lang="en-US" dirty="0" err="1" smtClean="0"/>
              <a:t>Organisational</a:t>
            </a:r>
            <a:endParaRPr lang="en-US" dirty="0" smtClean="0"/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Out reach</a:t>
            </a:r>
          </a:p>
          <a:p>
            <a:pPr lvl="1"/>
            <a:r>
              <a:rPr lang="en-US" dirty="0" smtClean="0"/>
              <a:t>In reach</a:t>
            </a:r>
          </a:p>
          <a:p>
            <a:pPr lvl="1"/>
            <a:r>
              <a:rPr lang="en-US" dirty="0" smtClean="0"/>
              <a:t>Up date</a:t>
            </a:r>
          </a:p>
          <a:p>
            <a:pPr lvl="1"/>
            <a:r>
              <a:rPr lang="en-US" dirty="0" smtClean="0"/>
              <a:t>Regular exposure</a:t>
            </a:r>
          </a:p>
          <a:p>
            <a:endParaRPr lang="en-US" dirty="0" smtClean="0"/>
          </a:p>
          <a:p>
            <a:r>
              <a:rPr lang="en-US" dirty="0" smtClean="0"/>
              <a:t>What SPAN is about?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62000" y="1515035"/>
            <a:ext cx="3566160" cy="639762"/>
          </a:xfrm>
        </p:spPr>
        <p:txBody>
          <a:bodyPr/>
          <a:lstStyle/>
          <a:p>
            <a:r>
              <a:rPr lang="en-US" dirty="0" smtClean="0"/>
              <a:t>Whole Team Approach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914398" y="2271713"/>
            <a:ext cx="3566160" cy="3792911"/>
          </a:xfrm>
        </p:spPr>
        <p:txBody>
          <a:bodyPr/>
          <a:lstStyle/>
          <a:p>
            <a:r>
              <a:rPr lang="en-US" dirty="0" err="1" smtClean="0"/>
              <a:t>Anaesthetics</a:t>
            </a:r>
            <a:endParaRPr lang="en-US" dirty="0" smtClean="0"/>
          </a:p>
          <a:p>
            <a:pPr lvl="1"/>
            <a:r>
              <a:rPr lang="en-US" dirty="0" smtClean="0"/>
              <a:t>Not just </a:t>
            </a:r>
            <a:r>
              <a:rPr lang="en-US" dirty="0" err="1" smtClean="0"/>
              <a:t>paeds</a:t>
            </a:r>
            <a:r>
              <a:rPr lang="en-US" dirty="0" smtClean="0"/>
              <a:t> </a:t>
            </a:r>
            <a:r>
              <a:rPr lang="en-US" dirty="0" err="1" smtClean="0"/>
              <a:t>anaes</a:t>
            </a:r>
            <a:endParaRPr lang="en-US" dirty="0" smtClean="0"/>
          </a:p>
          <a:p>
            <a:pPr lvl="1"/>
            <a:r>
              <a:rPr lang="en-US" dirty="0" smtClean="0"/>
              <a:t>Not just </a:t>
            </a:r>
            <a:r>
              <a:rPr lang="en-US" dirty="0" err="1" smtClean="0"/>
              <a:t>anaesthetics</a:t>
            </a:r>
            <a:endParaRPr lang="en-US" dirty="0" smtClean="0"/>
          </a:p>
          <a:p>
            <a:r>
              <a:rPr lang="en-US" dirty="0" smtClean="0"/>
              <a:t>Surgery</a:t>
            </a:r>
          </a:p>
          <a:p>
            <a:r>
              <a:rPr lang="en-US" dirty="0" err="1" smtClean="0"/>
              <a:t>Paediatricians</a:t>
            </a:r>
            <a:endParaRPr lang="en-US" dirty="0" smtClean="0"/>
          </a:p>
          <a:p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Point of 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Very different </a:t>
            </a:r>
            <a:r>
              <a:rPr lang="en-US" dirty="0" err="1" smtClean="0"/>
              <a:t>c/w</a:t>
            </a:r>
            <a:r>
              <a:rPr lang="en-US" dirty="0" smtClean="0"/>
              <a:t>  week of shadowing</a:t>
            </a:r>
          </a:p>
          <a:p>
            <a:r>
              <a:rPr lang="en-US" dirty="0" smtClean="0"/>
              <a:t>Disruptive</a:t>
            </a:r>
          </a:p>
          <a:p>
            <a:r>
              <a:rPr lang="en-US" dirty="0" smtClean="0"/>
              <a:t>Challenging</a:t>
            </a:r>
          </a:p>
          <a:p>
            <a:r>
              <a:rPr lang="en-US" dirty="0" smtClean="0"/>
              <a:t>Stressful</a:t>
            </a:r>
          </a:p>
          <a:p>
            <a:endParaRPr lang="en-US" dirty="0" smtClean="0"/>
          </a:p>
          <a:p>
            <a:r>
              <a:rPr lang="en-US" dirty="0" smtClean="0"/>
              <a:t>Post CCT?</a:t>
            </a:r>
          </a:p>
          <a:p>
            <a:endParaRPr lang="en-US" dirty="0" smtClean="0"/>
          </a:p>
          <a:p>
            <a:r>
              <a:rPr lang="en-US" dirty="0" smtClean="0"/>
              <a:t>Revalidation?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it been worth it?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Yes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 skilled</a:t>
            </a:r>
          </a:p>
          <a:p>
            <a:r>
              <a:rPr lang="en-US" dirty="0" smtClean="0"/>
              <a:t>Experience</a:t>
            </a:r>
          </a:p>
          <a:p>
            <a:r>
              <a:rPr lang="en-US" dirty="0" smtClean="0"/>
              <a:t>Confidence</a:t>
            </a:r>
          </a:p>
          <a:p>
            <a:r>
              <a:rPr lang="en-US" dirty="0" smtClean="0"/>
              <a:t>Contacts</a:t>
            </a:r>
          </a:p>
          <a:p>
            <a:endParaRPr lang="en-US" dirty="0" smtClean="0"/>
          </a:p>
          <a:p>
            <a:r>
              <a:rPr lang="en-US" dirty="0" smtClean="0"/>
              <a:t>On going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My thanks to all the staff in the department in </a:t>
            </a:r>
            <a:r>
              <a:rPr lang="en-US" dirty="0" err="1" smtClean="0"/>
              <a:t>Yorkhill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Continuation?</a:t>
            </a:r>
          </a:p>
          <a:p>
            <a:endParaRPr lang="en-US" dirty="0" smtClean="0"/>
          </a:p>
          <a:p>
            <a:r>
              <a:rPr lang="en-US" dirty="0" smtClean="0"/>
              <a:t>Developments?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In Reach</a:t>
            </a:r>
          </a:p>
          <a:p>
            <a:pPr lvl="1"/>
            <a:r>
              <a:rPr lang="en-US" dirty="0" smtClean="0"/>
              <a:t>Rotation</a:t>
            </a:r>
          </a:p>
          <a:p>
            <a:pPr lvl="1"/>
            <a:r>
              <a:rPr lang="en-US" dirty="0" smtClean="0"/>
              <a:t>Pre assessment</a:t>
            </a:r>
          </a:p>
          <a:p>
            <a:pPr lvl="1"/>
            <a:r>
              <a:rPr lang="en-US" dirty="0" smtClean="0"/>
              <a:t>Expansion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58368" y="4996800"/>
            <a:ext cx="7827264" cy="12192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"/>
            <a:ext cx="6320333" cy="4740250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SRI &amp; FDRI</a:t>
            </a:r>
          </a:p>
          <a:p>
            <a:r>
              <a:rPr lang="en-US" dirty="0" smtClean="0"/>
              <a:t>Traditional </a:t>
            </a:r>
            <a:r>
              <a:rPr lang="en-US" dirty="0" smtClean="0"/>
              <a:t>m</a:t>
            </a:r>
            <a:r>
              <a:rPr lang="en-US" dirty="0" smtClean="0"/>
              <a:t>edium sized </a:t>
            </a:r>
            <a:r>
              <a:rPr lang="en-US" dirty="0" err="1" smtClean="0"/>
              <a:t>DGHs</a:t>
            </a:r>
            <a:endParaRPr lang="en-US" dirty="0" smtClean="0"/>
          </a:p>
          <a:p>
            <a:r>
              <a:rPr lang="en-US" dirty="0" smtClean="0"/>
              <a:t>12 miles apart, in </a:t>
            </a:r>
            <a:r>
              <a:rPr lang="en-US" dirty="0" smtClean="0"/>
              <a:t>C</a:t>
            </a:r>
            <a:r>
              <a:rPr lang="en-US" dirty="0" smtClean="0"/>
              <a:t>entral Belt</a:t>
            </a:r>
          </a:p>
          <a:p>
            <a:r>
              <a:rPr lang="en-US" dirty="0" err="1" smtClean="0"/>
              <a:t>Aprox</a:t>
            </a:r>
            <a:r>
              <a:rPr lang="en-US" dirty="0" smtClean="0"/>
              <a:t> 300,000 population</a:t>
            </a:r>
          </a:p>
          <a:p>
            <a:r>
              <a:rPr lang="en-US" dirty="0" smtClean="0"/>
              <a:t>Both with multiple Surgical &amp; Medical specialties</a:t>
            </a:r>
          </a:p>
          <a:p>
            <a:r>
              <a:rPr lang="en-US" dirty="0" smtClean="0"/>
              <a:t>Different in many ways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Changes in FV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371855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Local Service </a:t>
            </a:r>
            <a:r>
              <a:rPr lang="en-US" dirty="0" smtClean="0"/>
              <a:t>Reconfiguration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398" y="2514600"/>
            <a:ext cx="3566160" cy="3792911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 smtClean="0"/>
          </a:p>
          <a:p>
            <a:r>
              <a:rPr lang="en-US" dirty="0" smtClean="0"/>
              <a:t>Acute </a:t>
            </a:r>
            <a:r>
              <a:rPr lang="en-US" dirty="0" smtClean="0"/>
              <a:t>Services </a:t>
            </a:r>
            <a:r>
              <a:rPr lang="en-US" dirty="0" err="1" smtClean="0"/>
              <a:t>Centralised</a:t>
            </a:r>
            <a:endParaRPr lang="en-US" dirty="0" smtClean="0"/>
          </a:p>
          <a:p>
            <a:pPr lvl="1"/>
            <a:r>
              <a:rPr lang="en-US" dirty="0" smtClean="0"/>
              <a:t>Women &amp; Children</a:t>
            </a:r>
          </a:p>
          <a:p>
            <a:pPr lvl="1"/>
            <a:r>
              <a:rPr lang="en-US" dirty="0" smtClean="0"/>
              <a:t>Critical Care</a:t>
            </a:r>
          </a:p>
          <a:p>
            <a:pPr lvl="1"/>
            <a:r>
              <a:rPr lang="en-US" dirty="0" smtClean="0"/>
              <a:t>Acute Admissions</a:t>
            </a:r>
          </a:p>
          <a:p>
            <a:pPr lvl="1"/>
            <a:r>
              <a:rPr lang="en-US" dirty="0" smtClean="0"/>
              <a:t>Emergency Medicine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886200" y="1676400"/>
            <a:ext cx="3566160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ways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of working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8471" y="2514600"/>
            <a:ext cx="3566160" cy="3792911"/>
          </a:xfrm>
        </p:spPr>
        <p:txBody>
          <a:bodyPr>
            <a:normAutofit/>
          </a:bodyPr>
          <a:lstStyle/>
          <a:p>
            <a:r>
              <a:rPr lang="en-US" dirty="0" smtClean="0"/>
              <a:t>EWTD</a:t>
            </a:r>
          </a:p>
          <a:p>
            <a:r>
              <a:rPr lang="en-US" dirty="0" smtClean="0"/>
              <a:t>H@</a:t>
            </a:r>
            <a:r>
              <a:rPr lang="en-US" dirty="0" smtClean="0"/>
              <a:t>N</a:t>
            </a:r>
          </a:p>
          <a:p>
            <a:r>
              <a:rPr lang="en-US" dirty="0" smtClean="0"/>
              <a:t>PA-As</a:t>
            </a:r>
          </a:p>
          <a:p>
            <a:r>
              <a:rPr lang="en-US" dirty="0" smtClean="0"/>
              <a:t>Consultant delivered service</a:t>
            </a:r>
          </a:p>
          <a:p>
            <a:r>
              <a:rPr lang="en-US" dirty="0" err="1" smtClean="0"/>
              <a:t>Subspecialisation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 </a:t>
            </a:r>
            <a:r>
              <a:rPr lang="en-US" dirty="0" err="1" smtClean="0"/>
              <a:t>Anaesthetics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 Consultants  (2 on-call </a:t>
            </a:r>
            <a:r>
              <a:rPr lang="en-US" dirty="0" err="1" smtClean="0"/>
              <a:t>rotas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 SAS</a:t>
            </a:r>
          </a:p>
          <a:p>
            <a:r>
              <a:rPr lang="en-US" dirty="0" smtClean="0"/>
              <a:t>17 Trainees  (2 over night resident </a:t>
            </a:r>
            <a:r>
              <a:rPr lang="en-US" dirty="0" err="1" smtClean="0"/>
              <a:t>rotas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14 Theatres</a:t>
            </a:r>
          </a:p>
          <a:p>
            <a:r>
              <a:rPr lang="en-US" dirty="0" smtClean="0"/>
              <a:t>9  (level 3)  ICU beds  &amp;  12  (level 2)  HDU beds</a:t>
            </a:r>
          </a:p>
          <a:p>
            <a:r>
              <a:rPr lang="en-US" dirty="0" smtClean="0"/>
              <a:t>3500 deliveries per annum</a:t>
            </a:r>
          </a:p>
          <a:p>
            <a:r>
              <a:rPr lang="en-US" dirty="0" smtClean="0"/>
              <a:t>Pain services</a:t>
            </a:r>
          </a:p>
          <a:p>
            <a:r>
              <a:rPr lang="en-US" dirty="0" smtClean="0"/>
              <a:t>Lots of training opportunity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 </a:t>
            </a:r>
            <a:r>
              <a:rPr lang="en-US" dirty="0" err="1" smtClean="0"/>
              <a:t>Paediatric</a:t>
            </a:r>
            <a:r>
              <a:rPr lang="en-US" dirty="0" smtClean="0"/>
              <a:t> 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800  theatre cases / annum &lt; 15 years old</a:t>
            </a:r>
          </a:p>
          <a:p>
            <a:pPr lvl="1"/>
            <a:r>
              <a:rPr lang="en-US" dirty="0" smtClean="0"/>
              <a:t>Wide range in ages </a:t>
            </a:r>
          </a:p>
          <a:p>
            <a:pPr lvl="1"/>
            <a:r>
              <a:rPr lang="en-US" dirty="0" smtClean="0"/>
              <a:t>Mostly elective (</a:t>
            </a:r>
            <a:r>
              <a:rPr lang="en-US" dirty="0" err="1" smtClean="0"/>
              <a:t>uro/gen/ent/eyes/ortho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Average  2  dental lists / week</a:t>
            </a:r>
          </a:p>
          <a:p>
            <a:r>
              <a:rPr lang="en-US" dirty="0" smtClean="0"/>
              <a:t>Other things</a:t>
            </a:r>
          </a:p>
          <a:p>
            <a:pPr lvl="1"/>
            <a:r>
              <a:rPr lang="en-US" dirty="0" smtClean="0"/>
              <a:t>A&amp;E </a:t>
            </a:r>
            <a:r>
              <a:rPr lang="en-US" dirty="0" err="1" smtClean="0"/>
              <a:t>resus</a:t>
            </a:r>
            <a:endParaRPr lang="en-US" dirty="0" smtClean="0"/>
          </a:p>
          <a:p>
            <a:pPr lvl="1"/>
            <a:r>
              <a:rPr lang="en-US" dirty="0" smtClean="0"/>
              <a:t>Ward</a:t>
            </a:r>
          </a:p>
          <a:p>
            <a:r>
              <a:rPr lang="en-US" dirty="0" smtClean="0"/>
              <a:t>Approx.  1  PICCU transfer / month</a:t>
            </a:r>
          </a:p>
          <a:p>
            <a:pPr lvl="1"/>
            <a:r>
              <a:rPr lang="en-US" dirty="0" smtClean="0"/>
              <a:t>&amp; another “causing concern”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“Out Reach to FV”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&amp; Urology </a:t>
            </a:r>
            <a:r>
              <a:rPr lang="en-US" dirty="0" err="1" smtClean="0"/>
              <a:t>Paediatric</a:t>
            </a:r>
            <a:r>
              <a:rPr lang="en-US" dirty="0" smtClean="0"/>
              <a:t> Surgery</a:t>
            </a:r>
          </a:p>
          <a:p>
            <a:r>
              <a:rPr lang="en-US" dirty="0" smtClean="0"/>
              <a:t>2 surgeons sharing 40 / 52</a:t>
            </a:r>
          </a:p>
          <a:p>
            <a:r>
              <a:rPr lang="en-US" dirty="0" smtClean="0"/>
              <a:t>Requires Support of</a:t>
            </a:r>
          </a:p>
          <a:p>
            <a:pPr lvl="1"/>
            <a:r>
              <a:rPr lang="en-US" dirty="0" smtClean="0"/>
              <a:t>Surgical departments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Medical </a:t>
            </a:r>
            <a:r>
              <a:rPr lang="en-US" dirty="0" err="1" smtClean="0"/>
              <a:t>Paediatrics</a:t>
            </a:r>
            <a:endParaRPr lang="en-US" dirty="0" smtClean="0"/>
          </a:p>
          <a:p>
            <a:pPr lvl="1"/>
            <a:r>
              <a:rPr lang="en-US" dirty="0" smtClean="0"/>
              <a:t>Theatres</a:t>
            </a:r>
          </a:p>
          <a:p>
            <a:r>
              <a:rPr lang="en-US" dirty="0" err="1" smtClean="0"/>
              <a:t>Anaesthetics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0800" y="-3048000"/>
            <a:ext cx="1350000" cy="135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0400" y="-3073400"/>
            <a:ext cx="1300480" cy="1300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53" y="3276600"/>
            <a:ext cx="2600960" cy="260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 reach from FV”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Anaesthetic</a:t>
            </a:r>
            <a:r>
              <a:rPr lang="en-US" dirty="0" smtClean="0"/>
              <a:t> Department, </a:t>
            </a:r>
            <a:r>
              <a:rPr lang="en-US" dirty="0" err="1" smtClean="0"/>
              <a:t>Yorkhill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6 /12 pilot, Nov 2008</a:t>
            </a:r>
          </a:p>
          <a:p>
            <a:pPr lvl="1"/>
            <a:r>
              <a:rPr lang="en-US" dirty="0" smtClean="0"/>
              <a:t>1 day per week</a:t>
            </a:r>
          </a:p>
          <a:p>
            <a:pPr lvl="1"/>
            <a:r>
              <a:rPr lang="en-US" dirty="0" smtClean="0"/>
              <a:t>Mix of  mainly ENT / Eyes / </a:t>
            </a:r>
            <a:r>
              <a:rPr lang="en-US" dirty="0" err="1" smtClean="0"/>
              <a:t>Uro</a:t>
            </a:r>
            <a:r>
              <a:rPr lang="en-US" dirty="0" smtClean="0"/>
              <a:t> / Dental / Endoscopy</a:t>
            </a:r>
          </a:p>
          <a:p>
            <a:pPr lvl="1"/>
            <a:r>
              <a:rPr lang="en-US" dirty="0" smtClean="0"/>
              <a:t>Not only day cases</a:t>
            </a:r>
          </a:p>
          <a:p>
            <a:pPr lvl="1"/>
            <a:r>
              <a:rPr lang="en-US" dirty="0" smtClean="0"/>
              <a:t>Avoiding the very ill or very small</a:t>
            </a:r>
          </a:p>
          <a:p>
            <a:pPr lvl="1"/>
            <a:r>
              <a:rPr lang="en-US" dirty="0" smtClean="0"/>
              <a:t>Service provision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some healthy  </a:t>
            </a:r>
            <a:r>
              <a:rPr lang="en-US" dirty="0" err="1" smtClean="0"/>
              <a:t>scepticism</a:t>
            </a:r>
            <a:r>
              <a:rPr lang="en-US" dirty="0" smtClean="0"/>
              <a:t> at both ends?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Forth Valley</a:t>
            </a:r>
          </a:p>
          <a:p>
            <a:pPr lvl="1"/>
            <a:r>
              <a:rPr lang="en-US" dirty="0" smtClean="0"/>
              <a:t>Increased total </a:t>
            </a:r>
            <a:r>
              <a:rPr lang="en-US" dirty="0" err="1" smtClean="0"/>
              <a:t>paediatric</a:t>
            </a:r>
            <a:r>
              <a:rPr lang="en-US" dirty="0" smtClean="0"/>
              <a:t> caseload</a:t>
            </a:r>
          </a:p>
          <a:p>
            <a:pPr lvl="1"/>
            <a:r>
              <a:rPr lang="en-US" dirty="0" smtClean="0"/>
              <a:t>Shares out local </a:t>
            </a:r>
            <a:r>
              <a:rPr lang="en-US" dirty="0" err="1" smtClean="0"/>
              <a:t>paediatric</a:t>
            </a:r>
            <a:r>
              <a:rPr lang="en-US" dirty="0" smtClean="0"/>
              <a:t> surgical list</a:t>
            </a:r>
          </a:p>
          <a:p>
            <a:pPr lvl="1"/>
            <a:r>
              <a:rPr lang="en-US" dirty="0" smtClean="0"/>
              <a:t>Helps keep work local</a:t>
            </a:r>
          </a:p>
          <a:p>
            <a:pPr lvl="1"/>
            <a:r>
              <a:rPr lang="en-US" dirty="0" smtClean="0"/>
              <a:t>Improved contacts / communication</a:t>
            </a:r>
          </a:p>
          <a:p>
            <a:pPr lvl="1"/>
            <a:r>
              <a:rPr lang="en-US" dirty="0" smtClean="0"/>
              <a:t>Job creation !</a:t>
            </a:r>
          </a:p>
          <a:p>
            <a:r>
              <a:rPr lang="en-US" dirty="0" err="1" smtClean="0"/>
              <a:t>Yorkhill</a:t>
            </a:r>
            <a:endParaRPr lang="en-US" dirty="0" smtClean="0"/>
          </a:p>
          <a:p>
            <a:pPr lvl="1"/>
            <a:r>
              <a:rPr lang="en-US" dirty="0" smtClean="0"/>
              <a:t>Supports networking?</a:t>
            </a:r>
          </a:p>
          <a:p>
            <a:pPr lvl="1"/>
            <a:r>
              <a:rPr lang="en-US" dirty="0" smtClean="0"/>
              <a:t>Supports outreach?</a:t>
            </a:r>
          </a:p>
          <a:p>
            <a:pPr lvl="1"/>
            <a:r>
              <a:rPr lang="en-US" dirty="0" smtClean="0"/>
              <a:t>Staffing mix?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lists &amp; supervision</a:t>
            </a:r>
          </a:p>
          <a:p>
            <a:r>
              <a:rPr lang="en-US" dirty="0" smtClean="0"/>
              <a:t>Pre assessment &amp; complex patients</a:t>
            </a:r>
          </a:p>
          <a:p>
            <a:r>
              <a:rPr lang="en-US" dirty="0" smtClean="0"/>
              <a:t>Part timer in (both) departments</a:t>
            </a:r>
          </a:p>
          <a:p>
            <a:pPr lvl="1"/>
            <a:r>
              <a:rPr lang="en-US" dirty="0" smtClean="0"/>
              <a:t>Fitting in CPD</a:t>
            </a:r>
          </a:p>
          <a:p>
            <a:r>
              <a:rPr lang="en-US" dirty="0" smtClean="0"/>
              <a:t>Contractual stuff</a:t>
            </a:r>
          </a:p>
          <a:p>
            <a:pPr lvl="1"/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Leave arrangements</a:t>
            </a:r>
          </a:p>
          <a:p>
            <a:r>
              <a:rPr lang="en-US" dirty="0" smtClean="0"/>
              <a:t>None that were not predicted or surmountable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246</TotalTime>
  <Words>479</Words>
  <Application>Microsoft Macintosh PowerPoint</Application>
  <PresentationFormat>On-screen Show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Studio</vt:lpstr>
      <vt:lpstr>“In Reach”</vt:lpstr>
      <vt:lpstr>Background</vt:lpstr>
      <vt:lpstr>Recent Changes in FV</vt:lpstr>
      <vt:lpstr>FV Anaesthetics</vt:lpstr>
      <vt:lpstr>FV Paediatric Workload</vt:lpstr>
      <vt:lpstr>“Out Reach to FV”</vt:lpstr>
      <vt:lpstr>“In reach from FV”</vt:lpstr>
      <vt:lpstr>Benefits</vt:lpstr>
      <vt:lpstr>Challenges</vt:lpstr>
      <vt:lpstr>Future</vt:lpstr>
      <vt:lpstr>Future - Larbert</vt:lpstr>
      <vt:lpstr>Slide 12</vt:lpstr>
      <vt:lpstr>Future - Anaesthetics</vt:lpstr>
      <vt:lpstr>Future Networking</vt:lpstr>
      <vt:lpstr>Personal Point of View</vt:lpstr>
      <vt:lpstr>Has it been worth it?</vt:lpstr>
      <vt:lpstr>Oh Yes</vt:lpstr>
      <vt:lpstr>Next Stages?</vt:lpstr>
      <vt:lpstr>Any Questions?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Reach”</dc:title>
  <dc:creator>colin lang</dc:creator>
  <cp:lastModifiedBy>colin lang</cp:lastModifiedBy>
  <cp:revision>1</cp:revision>
  <dcterms:created xsi:type="dcterms:W3CDTF">2009-04-23T22:03:29Z</dcterms:created>
  <dcterms:modified xsi:type="dcterms:W3CDTF">2009-04-24T02:09:39Z</dcterms:modified>
</cp:coreProperties>
</file>