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2" r:id="rId4"/>
    <p:sldId id="259" r:id="rId5"/>
    <p:sldId id="260" r:id="rId6"/>
    <p:sldId id="281" r:id="rId7"/>
    <p:sldId id="261" r:id="rId8"/>
    <p:sldId id="264" r:id="rId9"/>
    <p:sldId id="263" r:id="rId10"/>
    <p:sldId id="26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Sheet1!$A$1</c:f>
              <c:strCache>
                <c:ptCount val="1"/>
                <c:pt idx="0">
                  <c:v>number</c:v>
                </c:pt>
              </c:strCache>
            </c:strRef>
          </c:tx>
          <c:invertIfNegative val="0"/>
          <c:val>
            <c:numRef>
              <c:f>Sheet1!$A$2:$A$17</c:f>
              <c:numCache>
                <c:formatCode>General</c:formatCode>
                <c:ptCount val="16"/>
                <c:pt idx="0">
                  <c:v>46.0</c:v>
                </c:pt>
                <c:pt idx="1">
                  <c:v>48.0</c:v>
                </c:pt>
                <c:pt idx="2">
                  <c:v>45.0</c:v>
                </c:pt>
                <c:pt idx="3">
                  <c:v>23.0</c:v>
                </c:pt>
                <c:pt idx="4">
                  <c:v>9.0</c:v>
                </c:pt>
                <c:pt idx="5">
                  <c:v>12.0</c:v>
                </c:pt>
                <c:pt idx="6">
                  <c:v>19.0</c:v>
                </c:pt>
                <c:pt idx="7">
                  <c:v>12.0</c:v>
                </c:pt>
                <c:pt idx="8">
                  <c:v>13.0</c:v>
                </c:pt>
                <c:pt idx="9">
                  <c:v>7.0</c:v>
                </c:pt>
                <c:pt idx="10">
                  <c:v>7.0</c:v>
                </c:pt>
                <c:pt idx="11">
                  <c:v>3.0</c:v>
                </c:pt>
                <c:pt idx="12">
                  <c:v>3.0</c:v>
                </c:pt>
                <c:pt idx="13">
                  <c:v>0.0</c:v>
                </c:pt>
                <c:pt idx="14">
                  <c:v>5.0</c:v>
                </c:pt>
                <c:pt idx="15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2711784"/>
        <c:axId val="2092714728"/>
      </c:barChart>
      <c:catAx>
        <c:axId val="2092711784"/>
        <c:scaling>
          <c:orientation val="minMax"/>
        </c:scaling>
        <c:delete val="0"/>
        <c:axPos val="b"/>
        <c:majorTickMark val="out"/>
        <c:minorTickMark val="none"/>
        <c:tickLblPos val="nextTo"/>
        <c:crossAx val="2092714728"/>
        <c:crosses val="autoZero"/>
        <c:auto val="1"/>
        <c:lblAlgn val="ctr"/>
        <c:lblOffset val="100"/>
        <c:noMultiLvlLbl val="0"/>
      </c:catAx>
      <c:valAx>
        <c:axId val="2092714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2711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C63A8-98B0-41A7-91A2-D75729DAEC2A}" type="datetimeFigureOut">
              <a:rPr lang="en-US" smtClean="0"/>
              <a:pPr/>
              <a:t>18/04/2013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162C3-861D-416A-B209-954D147FF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Autofit/>
          </a:bodyPr>
          <a:lstStyle/>
          <a:p>
            <a:r>
              <a:rPr lang="en-GB" sz="3200" dirty="0" smtClean="0"/>
              <a:t>Scottish Paediatric </a:t>
            </a:r>
            <a:r>
              <a:rPr lang="en-GB" sz="3200" dirty="0"/>
              <a:t>C</a:t>
            </a:r>
            <a:r>
              <a:rPr lang="en-GB" sz="3200" dirty="0" smtClean="0"/>
              <a:t>ochlear Implant Service </a:t>
            </a:r>
            <a:br>
              <a:rPr lang="en-GB" sz="3200" dirty="0" smtClean="0"/>
            </a:br>
            <a:r>
              <a:rPr lang="en-GB" sz="3200" dirty="0" smtClean="0"/>
              <a:t> </a:t>
            </a:r>
            <a:br>
              <a:rPr lang="en-GB" sz="3200" dirty="0" smtClean="0"/>
            </a:br>
            <a:r>
              <a:rPr lang="en-GB" sz="3200" dirty="0" smtClean="0"/>
              <a:t>An Audit of Anaesthesia Safety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4008" y="3501008"/>
            <a:ext cx="3704456" cy="1752600"/>
          </a:xfrm>
        </p:spPr>
        <p:txBody>
          <a:bodyPr>
            <a:normAutofit/>
          </a:bodyPr>
          <a:lstStyle/>
          <a:p>
            <a:pPr algn="l"/>
            <a:r>
              <a:rPr lang="en-GB" sz="2000" dirty="0" smtClean="0"/>
              <a:t>Chris Hawksworth</a:t>
            </a:r>
          </a:p>
          <a:p>
            <a:pPr algn="l"/>
            <a:r>
              <a:rPr lang="en-GB" sz="2000" dirty="0" smtClean="0"/>
              <a:t>Consultant Anaesthetist </a:t>
            </a:r>
          </a:p>
          <a:p>
            <a:pPr algn="l"/>
            <a:r>
              <a:rPr lang="en-GB" sz="2000" dirty="0" err="1" smtClean="0"/>
              <a:t>Crosshouse</a:t>
            </a:r>
            <a:r>
              <a:rPr lang="en-GB" sz="2000" dirty="0" smtClean="0"/>
              <a:t> Hospital</a:t>
            </a:r>
          </a:p>
          <a:p>
            <a:pPr algn="l"/>
            <a:r>
              <a:rPr lang="en-GB" sz="2000" dirty="0" smtClean="0"/>
              <a:t>Kilmarnock</a:t>
            </a:r>
            <a:endParaRPr lang="en-US" sz="2000" dirty="0"/>
          </a:p>
        </p:txBody>
      </p:sp>
      <p:pic>
        <p:nvPicPr>
          <p:cNvPr id="4" name="Content Placeholder 3" descr="Cochlear Implant anato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564904"/>
            <a:ext cx="2760877" cy="33753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Type of Procedure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168 children had 256 Cochlear Implant ops</a:t>
            </a:r>
          </a:p>
          <a:p>
            <a:endParaRPr lang="en-GB" dirty="0" smtClean="0"/>
          </a:p>
          <a:p>
            <a:r>
              <a:rPr lang="en-GB" dirty="0" smtClean="0"/>
              <a:t>157 unilateral implants</a:t>
            </a:r>
          </a:p>
          <a:p>
            <a:r>
              <a:rPr lang="en-GB" dirty="0" smtClean="0"/>
              <a:t>59 bilateral</a:t>
            </a:r>
          </a:p>
          <a:p>
            <a:r>
              <a:rPr lang="en-GB" dirty="0" smtClean="0"/>
              <a:t>19 redo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Anaesthetic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Premeds </a:t>
            </a:r>
          </a:p>
          <a:p>
            <a:pPr lvl="1"/>
            <a:r>
              <a:rPr lang="en-GB" dirty="0" smtClean="0"/>
              <a:t>LA cream  (all but 43 – planned gas inductions)</a:t>
            </a:r>
          </a:p>
          <a:p>
            <a:pPr lvl="1"/>
            <a:r>
              <a:rPr lang="en-GB" dirty="0" smtClean="0"/>
              <a:t>26 + </a:t>
            </a:r>
            <a:r>
              <a:rPr lang="en-GB" dirty="0" err="1" smtClean="0"/>
              <a:t>vallergan</a:t>
            </a:r>
            <a:r>
              <a:rPr lang="en-GB" dirty="0" smtClean="0"/>
              <a:t> + </a:t>
            </a:r>
            <a:r>
              <a:rPr lang="en-GB" dirty="0" err="1" smtClean="0"/>
              <a:t>pethidine</a:t>
            </a:r>
            <a:endParaRPr lang="en-GB" dirty="0" smtClean="0"/>
          </a:p>
          <a:p>
            <a:pPr lvl="1"/>
            <a:r>
              <a:rPr lang="en-GB" dirty="0" smtClean="0"/>
              <a:t>17 + </a:t>
            </a:r>
            <a:r>
              <a:rPr lang="en-GB" dirty="0" err="1" smtClean="0"/>
              <a:t>vallergan</a:t>
            </a:r>
            <a:endParaRPr lang="en-GB" dirty="0" smtClean="0"/>
          </a:p>
          <a:p>
            <a:pPr lvl="1"/>
            <a:r>
              <a:rPr lang="en-GB" dirty="0" smtClean="0"/>
              <a:t>12 + benzodiazepine</a:t>
            </a:r>
          </a:p>
          <a:p>
            <a:r>
              <a:rPr lang="en-GB" dirty="0" smtClean="0"/>
              <a:t>All </a:t>
            </a:r>
            <a:r>
              <a:rPr lang="en-GB" dirty="0" err="1" smtClean="0"/>
              <a:t>GAs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40% inhalational induction</a:t>
            </a:r>
          </a:p>
          <a:p>
            <a:pPr lvl="1"/>
            <a:r>
              <a:rPr lang="en-GB" dirty="0" smtClean="0"/>
              <a:t>60% iv, all but 25 cases used </a:t>
            </a:r>
            <a:r>
              <a:rPr lang="en-GB" dirty="0" err="1" smtClean="0"/>
              <a:t>propofol</a:t>
            </a:r>
            <a:endParaRPr lang="en-GB" dirty="0" smtClean="0"/>
          </a:p>
          <a:p>
            <a:r>
              <a:rPr lang="en-GB" dirty="0" smtClean="0"/>
              <a:t>All anaesthetics given by Consultant or SAS </a:t>
            </a:r>
          </a:p>
          <a:p>
            <a:pPr lvl="1"/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Anaesthetic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ETT</a:t>
            </a:r>
          </a:p>
          <a:p>
            <a:pPr lvl="1"/>
            <a:r>
              <a:rPr lang="en-GB" dirty="0" smtClean="0"/>
              <a:t>All cases </a:t>
            </a:r>
            <a:r>
              <a:rPr lang="en-GB" dirty="0" err="1" smtClean="0"/>
              <a:t>intubated</a:t>
            </a:r>
            <a:endParaRPr lang="en-GB" dirty="0" smtClean="0"/>
          </a:p>
          <a:p>
            <a:pPr lvl="1"/>
            <a:r>
              <a:rPr lang="en-GB" dirty="0" err="1" smtClean="0"/>
              <a:t>Uncuffed</a:t>
            </a:r>
            <a:r>
              <a:rPr lang="en-GB" dirty="0" smtClean="0"/>
              <a:t> 	77%</a:t>
            </a:r>
          </a:p>
          <a:p>
            <a:pPr lvl="1"/>
            <a:r>
              <a:rPr lang="en-GB" dirty="0" smtClean="0"/>
              <a:t>Cuffed 		23%   11 cases </a:t>
            </a:r>
            <a:r>
              <a:rPr lang="en-GB" dirty="0" err="1" smtClean="0"/>
              <a:t>microcuff</a:t>
            </a:r>
            <a:r>
              <a:rPr lang="en-GB" dirty="0" smtClean="0"/>
              <a:t> tubes</a:t>
            </a:r>
            <a:endParaRPr lang="en-US" dirty="0" smtClean="0"/>
          </a:p>
          <a:p>
            <a:r>
              <a:rPr lang="en-GB" dirty="0" smtClean="0"/>
              <a:t>Maintenance</a:t>
            </a:r>
          </a:p>
          <a:p>
            <a:pPr lvl="1"/>
            <a:r>
              <a:rPr lang="en-GB" dirty="0" smtClean="0"/>
              <a:t>Des 34		</a:t>
            </a:r>
            <a:r>
              <a:rPr lang="en-GB" dirty="0" err="1" smtClean="0"/>
              <a:t>Iso</a:t>
            </a:r>
            <a:r>
              <a:rPr lang="en-GB" dirty="0" smtClean="0"/>
              <a:t> 45		</a:t>
            </a:r>
            <a:r>
              <a:rPr lang="en-GB" dirty="0" err="1" smtClean="0"/>
              <a:t>Sevo</a:t>
            </a:r>
            <a:r>
              <a:rPr lang="en-GB" dirty="0" smtClean="0"/>
              <a:t> 175</a:t>
            </a:r>
          </a:p>
          <a:p>
            <a:pPr lvl="1"/>
            <a:r>
              <a:rPr lang="en-GB" dirty="0" smtClean="0"/>
              <a:t>Air 197		N2O 58</a:t>
            </a:r>
          </a:p>
          <a:p>
            <a:pPr lvl="1"/>
            <a:r>
              <a:rPr lang="en-GB" dirty="0" smtClean="0"/>
              <a:t>TCI </a:t>
            </a:r>
            <a:r>
              <a:rPr lang="en-GB" dirty="0" err="1" smtClean="0"/>
              <a:t>propofol</a:t>
            </a:r>
            <a:r>
              <a:rPr lang="en-GB" dirty="0" smtClean="0"/>
              <a:t>  (16 yr old)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Anaesthetic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Antiemetics</a:t>
            </a:r>
            <a:endParaRPr lang="en-GB" dirty="0" smtClean="0"/>
          </a:p>
          <a:p>
            <a:pPr lvl="1"/>
            <a:r>
              <a:rPr lang="en-GB" dirty="0" err="1" smtClean="0"/>
              <a:t>Ondansetron/dexamethasone/cyclizine/stemetil</a:t>
            </a:r>
            <a:endParaRPr lang="en-GB" dirty="0" smtClean="0"/>
          </a:p>
          <a:p>
            <a:pPr lvl="1"/>
            <a:r>
              <a:rPr lang="en-GB" dirty="0"/>
              <a:t> </a:t>
            </a:r>
            <a:r>
              <a:rPr lang="en-GB" dirty="0" smtClean="0"/>
              <a:t>alone or 2 combined</a:t>
            </a:r>
          </a:p>
          <a:p>
            <a:pPr lvl="1"/>
            <a:r>
              <a:rPr lang="en-GB" dirty="0" smtClean="0"/>
              <a:t>43 none at all (?</a:t>
            </a:r>
            <a:r>
              <a:rPr lang="en-GB" dirty="0" err="1" smtClean="0"/>
              <a:t>vallergan</a:t>
            </a:r>
            <a:r>
              <a:rPr lang="en-GB" dirty="0" smtClean="0"/>
              <a:t> premed)</a:t>
            </a:r>
          </a:p>
          <a:p>
            <a:r>
              <a:rPr lang="en-GB" dirty="0" smtClean="0"/>
              <a:t>Analgesia</a:t>
            </a:r>
          </a:p>
          <a:p>
            <a:pPr lvl="1"/>
            <a:r>
              <a:rPr lang="en-GB" dirty="0" smtClean="0"/>
              <a:t>pre-incision 1% </a:t>
            </a:r>
            <a:r>
              <a:rPr lang="en-GB" dirty="0" err="1" smtClean="0"/>
              <a:t>lignocaine</a:t>
            </a:r>
            <a:r>
              <a:rPr lang="en-GB" dirty="0" smtClean="0"/>
              <a:t> + 1:80K adrenaline to skin</a:t>
            </a:r>
          </a:p>
          <a:p>
            <a:pPr lvl="1"/>
            <a:r>
              <a:rPr lang="en-GB" dirty="0" err="1" smtClean="0"/>
              <a:t>Paracetamol/diclofenac</a:t>
            </a:r>
            <a:r>
              <a:rPr lang="en-GB" dirty="0" smtClean="0"/>
              <a:t> </a:t>
            </a:r>
            <a:endParaRPr lang="en-GB" dirty="0"/>
          </a:p>
          <a:p>
            <a:pPr lvl="1"/>
            <a:r>
              <a:rPr lang="en-GB" dirty="0" smtClean="0"/>
              <a:t>Morphine/</a:t>
            </a:r>
            <a:r>
              <a:rPr lang="en-GB" dirty="0" err="1" smtClean="0"/>
              <a:t>fentanyl/remifentanil/pethidine</a:t>
            </a:r>
            <a:endParaRPr lang="en-GB" dirty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PONV and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Vomiting</a:t>
            </a:r>
          </a:p>
          <a:p>
            <a:pPr lvl="1"/>
            <a:r>
              <a:rPr lang="en-GB" dirty="0" smtClean="0"/>
              <a:t>None			2</a:t>
            </a:r>
          </a:p>
          <a:p>
            <a:pPr lvl="1"/>
            <a:r>
              <a:rPr lang="en-GB" dirty="0" smtClean="0"/>
              <a:t>1 -10x 			104</a:t>
            </a:r>
          </a:p>
          <a:p>
            <a:pPr lvl="1"/>
            <a:r>
              <a:rPr lang="en-GB" dirty="0" smtClean="0"/>
              <a:t>Not recorded		150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Pain scores (max)</a:t>
            </a:r>
          </a:p>
          <a:p>
            <a:pPr lvl="1"/>
            <a:r>
              <a:rPr lang="en-GB" dirty="0" smtClean="0"/>
              <a:t>Zero			62</a:t>
            </a:r>
          </a:p>
          <a:p>
            <a:pPr lvl="1"/>
            <a:r>
              <a:rPr lang="en-GB" dirty="0" smtClean="0"/>
              <a:t>1				29</a:t>
            </a:r>
          </a:p>
          <a:p>
            <a:pPr lvl="1"/>
            <a:r>
              <a:rPr lang="en-GB" dirty="0" smtClean="0"/>
              <a:t>2				12</a:t>
            </a:r>
          </a:p>
          <a:p>
            <a:pPr lvl="1"/>
            <a:r>
              <a:rPr lang="en-GB" dirty="0" smtClean="0"/>
              <a:t>3				</a:t>
            </a:r>
            <a:r>
              <a:rPr lang="en-GB" dirty="0" err="1" smtClean="0"/>
              <a:t>3</a:t>
            </a:r>
            <a:endParaRPr lang="en-GB" dirty="0" smtClean="0"/>
          </a:p>
          <a:p>
            <a:pPr lvl="1"/>
            <a:r>
              <a:rPr lang="en-GB" dirty="0" smtClean="0"/>
              <a:t>Not recorded 		150</a:t>
            </a:r>
          </a:p>
          <a:p>
            <a:pPr lvl="1"/>
            <a:r>
              <a:rPr lang="en-GB" dirty="0" smtClean="0"/>
              <a:t>No pain scores &gt; 2 for more than 2 hours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Anaesthetic complications</a:t>
            </a:r>
          </a:p>
          <a:p>
            <a:pPr lvl="1"/>
            <a:r>
              <a:rPr lang="en-GB" dirty="0" smtClean="0"/>
              <a:t>None recorded	222</a:t>
            </a:r>
          </a:p>
          <a:p>
            <a:pPr lvl="1"/>
            <a:r>
              <a:rPr lang="en-GB" dirty="0" smtClean="0"/>
              <a:t>Something noted	34 cases</a:t>
            </a:r>
          </a:p>
          <a:p>
            <a:pPr lvl="1"/>
            <a:endParaRPr lang="en-GB" dirty="0"/>
          </a:p>
          <a:p>
            <a:r>
              <a:rPr lang="en-GB" dirty="0" smtClean="0"/>
              <a:t>Classified complications as</a:t>
            </a:r>
          </a:p>
          <a:p>
            <a:pPr lvl="1"/>
            <a:r>
              <a:rPr lang="en-GB" dirty="0" smtClean="0"/>
              <a:t>Airway		10</a:t>
            </a:r>
          </a:p>
          <a:p>
            <a:pPr lvl="1"/>
            <a:r>
              <a:rPr lang="en-GB" dirty="0" smtClean="0"/>
              <a:t>Respiratory	4</a:t>
            </a:r>
          </a:p>
          <a:p>
            <a:pPr lvl="1"/>
            <a:r>
              <a:rPr lang="en-GB" dirty="0" smtClean="0"/>
              <a:t>Cardiac		9</a:t>
            </a:r>
          </a:p>
          <a:p>
            <a:pPr lvl="1"/>
            <a:r>
              <a:rPr lang="en-GB" dirty="0" smtClean="0"/>
              <a:t>Recovery	3</a:t>
            </a:r>
          </a:p>
          <a:p>
            <a:pPr lvl="1"/>
            <a:r>
              <a:rPr lang="en-GB" dirty="0" smtClean="0"/>
              <a:t>Others		8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irway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ETT in RMB – changed to smaller size (4.0)</a:t>
            </a:r>
          </a:p>
          <a:p>
            <a:r>
              <a:rPr lang="en-GB" dirty="0" smtClean="0"/>
              <a:t>ETT dislodged </a:t>
            </a:r>
            <a:r>
              <a:rPr lang="en-GB" dirty="0" err="1" smtClean="0"/>
              <a:t>intraop</a:t>
            </a:r>
            <a:r>
              <a:rPr lang="en-GB" dirty="0" smtClean="0"/>
              <a:t> - </a:t>
            </a:r>
            <a:r>
              <a:rPr lang="en-GB" dirty="0" err="1" smtClean="0"/>
              <a:t>reintubated</a:t>
            </a:r>
            <a:endParaRPr lang="en-GB" dirty="0" smtClean="0"/>
          </a:p>
          <a:p>
            <a:r>
              <a:rPr lang="en-GB" dirty="0" smtClean="0"/>
              <a:t>ETT suctioned – secretions ++</a:t>
            </a:r>
          </a:p>
          <a:p>
            <a:r>
              <a:rPr lang="en-GB" dirty="0" err="1" smtClean="0"/>
              <a:t>Laryngospasm</a:t>
            </a:r>
            <a:r>
              <a:rPr lang="en-GB" dirty="0" smtClean="0"/>
              <a:t> (3)</a:t>
            </a:r>
          </a:p>
          <a:p>
            <a:pPr lvl="1"/>
            <a:r>
              <a:rPr lang="en-GB" dirty="0" smtClean="0"/>
              <a:t>2 </a:t>
            </a:r>
            <a:r>
              <a:rPr lang="en-GB" dirty="0" err="1" smtClean="0"/>
              <a:t>reintubated</a:t>
            </a:r>
            <a:r>
              <a:rPr lang="en-GB" dirty="0" smtClean="0"/>
              <a:t>, 1 had ‘</a:t>
            </a:r>
            <a:r>
              <a:rPr lang="en-GB" dirty="0" err="1" smtClean="0"/>
              <a:t>stridor</a:t>
            </a:r>
            <a:r>
              <a:rPr lang="en-GB" dirty="0" smtClean="0"/>
              <a:t>’ post op</a:t>
            </a:r>
          </a:p>
          <a:p>
            <a:r>
              <a:rPr lang="en-GB" dirty="0" smtClean="0"/>
              <a:t>ETT changed in AR</a:t>
            </a:r>
          </a:p>
          <a:p>
            <a:pPr lvl="1"/>
            <a:r>
              <a:rPr lang="en-GB" dirty="0" smtClean="0"/>
              <a:t>incorrect size (6)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IPPV with </a:t>
            </a:r>
            <a:r>
              <a:rPr lang="en-GB" dirty="0" err="1" smtClean="0"/>
              <a:t>ambubag</a:t>
            </a:r>
            <a:r>
              <a:rPr lang="en-GB" dirty="0" smtClean="0"/>
              <a:t> in recovery (2)</a:t>
            </a:r>
          </a:p>
          <a:p>
            <a:endParaRPr lang="en-GB" dirty="0" smtClean="0"/>
          </a:p>
          <a:p>
            <a:r>
              <a:rPr lang="en-GB" dirty="0" err="1" smtClean="0"/>
              <a:t>Desaturation</a:t>
            </a:r>
            <a:r>
              <a:rPr lang="en-GB" dirty="0" smtClean="0"/>
              <a:t> on induction, sputum ++</a:t>
            </a:r>
          </a:p>
          <a:p>
            <a:endParaRPr lang="en-GB" dirty="0" smtClean="0"/>
          </a:p>
          <a:p>
            <a:r>
              <a:rPr lang="en-GB" dirty="0" err="1" smtClean="0"/>
              <a:t>Desaturation</a:t>
            </a:r>
            <a:r>
              <a:rPr lang="en-GB" dirty="0" smtClean="0"/>
              <a:t> + </a:t>
            </a:r>
            <a:r>
              <a:rPr lang="en-GB" dirty="0" err="1" smtClean="0"/>
              <a:t>bradycardia</a:t>
            </a:r>
            <a:r>
              <a:rPr lang="en-GB" dirty="0" smtClean="0"/>
              <a:t> at induction</a:t>
            </a:r>
          </a:p>
          <a:p>
            <a:pPr lvl="1"/>
            <a:r>
              <a:rPr lang="en-GB" dirty="0" err="1" smtClean="0"/>
              <a:t>Abandonned</a:t>
            </a:r>
            <a:r>
              <a:rPr lang="en-GB" dirty="0" smtClean="0"/>
              <a:t> </a:t>
            </a:r>
            <a:r>
              <a:rPr lang="en-GB" sz="2400" dirty="0" smtClean="0"/>
              <a:t>(returned weeks later – no problems)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Cardiac/Circulation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Atropine for </a:t>
            </a:r>
            <a:r>
              <a:rPr lang="en-GB" dirty="0" err="1" smtClean="0"/>
              <a:t>bradycardia</a:t>
            </a:r>
            <a:r>
              <a:rPr lang="en-GB" dirty="0" smtClean="0"/>
              <a:t> &lt;60 (3)</a:t>
            </a:r>
          </a:p>
          <a:p>
            <a:endParaRPr lang="en-GB" dirty="0" smtClean="0"/>
          </a:p>
          <a:p>
            <a:r>
              <a:rPr lang="en-GB" dirty="0" smtClean="0"/>
              <a:t>Ventricular arrhythmias (4)</a:t>
            </a:r>
          </a:p>
          <a:p>
            <a:endParaRPr lang="en-GB" dirty="0" smtClean="0"/>
          </a:p>
          <a:p>
            <a:r>
              <a:rPr lang="en-GB" dirty="0" smtClean="0"/>
              <a:t>GTN infusion (?why)</a:t>
            </a:r>
          </a:p>
          <a:p>
            <a:endParaRPr lang="en-GB" dirty="0" smtClean="0"/>
          </a:p>
          <a:p>
            <a:r>
              <a:rPr lang="en-GB" dirty="0" err="1" smtClean="0"/>
              <a:t>Phenylephrine</a:t>
            </a:r>
            <a:r>
              <a:rPr lang="en-GB" dirty="0" smtClean="0"/>
              <a:t>  (</a:t>
            </a:r>
            <a:r>
              <a:rPr lang="en-GB" dirty="0" err="1" smtClean="0"/>
              <a:t>hypotensive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err="1" smtClean="0"/>
              <a:t>Metoprolol</a:t>
            </a:r>
            <a:r>
              <a:rPr lang="en-GB" dirty="0" smtClean="0"/>
              <a:t>  (tachycardia)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Delayed recovery 2 - 3 hours</a:t>
            </a:r>
          </a:p>
          <a:p>
            <a:pPr lvl="1"/>
            <a:r>
              <a:rPr lang="en-GB" dirty="0" smtClean="0"/>
              <a:t>Too much morphine (2) (Locum)</a:t>
            </a:r>
          </a:p>
          <a:p>
            <a:pPr lvl="1"/>
            <a:r>
              <a:rPr lang="en-GB" dirty="0" err="1" smtClean="0"/>
              <a:t>Doxapram</a:t>
            </a:r>
            <a:r>
              <a:rPr lang="en-GB" dirty="0" smtClean="0"/>
              <a:t> (1)</a:t>
            </a:r>
          </a:p>
          <a:p>
            <a:pPr lvl="1"/>
            <a:endParaRPr lang="en-GB" dirty="0" smtClean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Scottish Cochlear Implant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Service run by Cochlear Department and team of 2 </a:t>
            </a:r>
            <a:r>
              <a:rPr lang="en-GB" dirty="0"/>
              <a:t>surgeons at </a:t>
            </a:r>
            <a:r>
              <a:rPr lang="en-GB" dirty="0" err="1"/>
              <a:t>Crosshouse</a:t>
            </a:r>
            <a:r>
              <a:rPr lang="en-GB" dirty="0"/>
              <a:t> Hospital </a:t>
            </a:r>
            <a:endParaRPr lang="en-GB" dirty="0" smtClean="0"/>
          </a:p>
          <a:p>
            <a:r>
              <a:rPr lang="en-GB" dirty="0" smtClean="0"/>
              <a:t>Anaesthesia required for both MRI/CT/ABR and then Cochlear Implant</a:t>
            </a:r>
          </a:p>
          <a:p>
            <a:r>
              <a:rPr lang="en-GB" dirty="0" smtClean="0"/>
              <a:t>3 - 5 hour procedure (bilateral)</a:t>
            </a:r>
          </a:p>
          <a:p>
            <a:r>
              <a:rPr lang="en-GB" dirty="0" smtClean="0"/>
              <a:t>If anaesthetist unhappy with patient  -&gt;  RHSC Glasgow for operation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Tooth dislodged</a:t>
            </a:r>
          </a:p>
          <a:p>
            <a:r>
              <a:rPr lang="en-GB" dirty="0" smtClean="0"/>
              <a:t>Blister at iv site</a:t>
            </a:r>
            <a:endParaRPr lang="en-GB" dirty="0"/>
          </a:p>
          <a:p>
            <a:r>
              <a:rPr lang="en-GB" dirty="0" smtClean="0"/>
              <a:t>iv access issues 3</a:t>
            </a:r>
          </a:p>
          <a:p>
            <a:r>
              <a:rPr lang="en-GB" dirty="0" smtClean="0"/>
              <a:t>Temp 38.2 intra-op</a:t>
            </a:r>
          </a:p>
          <a:p>
            <a:r>
              <a:rPr lang="en-GB" dirty="0" smtClean="0"/>
              <a:t>No </a:t>
            </a:r>
            <a:r>
              <a:rPr lang="en-GB" dirty="0" err="1" smtClean="0"/>
              <a:t>midazolam</a:t>
            </a:r>
            <a:r>
              <a:rPr lang="en-GB" dirty="0" smtClean="0"/>
              <a:t> available for premed</a:t>
            </a:r>
          </a:p>
          <a:p>
            <a:r>
              <a:rPr lang="en-GB" dirty="0" smtClean="0"/>
              <a:t>Coughed up blood in recovery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en-GB" dirty="0" smtClean="0"/>
              <a:t>1 case </a:t>
            </a:r>
            <a:r>
              <a:rPr lang="en-GB" dirty="0" err="1" smtClean="0"/>
              <a:t>abandonned</a:t>
            </a:r>
            <a:r>
              <a:rPr lang="en-GB" dirty="0" smtClean="0"/>
              <a:t>, all others safely completed</a:t>
            </a:r>
          </a:p>
          <a:p>
            <a:r>
              <a:rPr lang="en-GB" dirty="0" smtClean="0"/>
              <a:t>Small children  - laryngospasm</a:t>
            </a:r>
            <a:endParaRPr lang="en-GB" dirty="0"/>
          </a:p>
          <a:p>
            <a:r>
              <a:rPr lang="en-GB" dirty="0" smtClean="0"/>
              <a:t>Unexpected respiratory infections</a:t>
            </a:r>
          </a:p>
          <a:p>
            <a:pPr lvl="1"/>
            <a:r>
              <a:rPr lang="en-GB" dirty="0"/>
              <a:t>Patients’ family travel a long way </a:t>
            </a:r>
          </a:p>
          <a:p>
            <a:pPr lvl="1"/>
            <a:r>
              <a:rPr lang="en-GB" dirty="0"/>
              <a:t>?Reluctance to own up to </a:t>
            </a:r>
            <a:r>
              <a:rPr lang="en-GB" dirty="0" smtClean="0"/>
              <a:t>URTI</a:t>
            </a:r>
          </a:p>
          <a:p>
            <a:r>
              <a:rPr lang="en-GB" dirty="0" smtClean="0"/>
              <a:t>Cardiac arrhythmias – LA toxicity</a:t>
            </a:r>
          </a:p>
          <a:p>
            <a:pPr lvl="1">
              <a:buFont typeface="Arial" pitchFamily="34" charset="0"/>
              <a:buChar char="•"/>
            </a:pPr>
            <a:endParaRPr lang="en-GB" dirty="0"/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Incidence of anaesthetic complications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36 ‘complications’ in 256 cases</a:t>
            </a:r>
          </a:p>
          <a:p>
            <a:r>
              <a:rPr lang="en-GB" dirty="0"/>
              <a:t>M</a:t>
            </a:r>
            <a:r>
              <a:rPr lang="en-GB" dirty="0" smtClean="0"/>
              <a:t>ost</a:t>
            </a:r>
            <a:r>
              <a:rPr lang="en-GB" dirty="0" smtClean="0"/>
              <a:t> </a:t>
            </a:r>
            <a:r>
              <a:rPr lang="en-GB" dirty="0" smtClean="0"/>
              <a:t>considered ‘minor’</a:t>
            </a:r>
          </a:p>
          <a:p>
            <a:r>
              <a:rPr lang="en-GB" dirty="0" smtClean="0"/>
              <a:t>Potentially </a:t>
            </a:r>
            <a:r>
              <a:rPr lang="en-GB" dirty="0" smtClean="0"/>
              <a:t>life threatening 	</a:t>
            </a:r>
            <a:r>
              <a:rPr lang="en-GB" dirty="0" smtClean="0"/>
              <a:t>14</a:t>
            </a:r>
            <a:r>
              <a:rPr lang="en-GB" dirty="0" smtClean="0"/>
              <a:t>/256 = 5.5%</a:t>
            </a:r>
            <a:endParaRPr lang="en-GB" dirty="0"/>
          </a:p>
          <a:p>
            <a:r>
              <a:rPr lang="en-GB" dirty="0" err="1" smtClean="0"/>
              <a:t>Yeh</a:t>
            </a:r>
            <a:r>
              <a:rPr lang="en-GB" dirty="0" smtClean="0"/>
              <a:t> et al  (2011)  				       6.5%</a:t>
            </a:r>
          </a:p>
          <a:p>
            <a:endParaRPr lang="en-GB" dirty="0"/>
          </a:p>
          <a:p>
            <a:r>
              <a:rPr lang="en-GB" dirty="0" smtClean="0"/>
              <a:t>Open to interpretation</a:t>
            </a:r>
          </a:p>
          <a:p>
            <a:r>
              <a:rPr lang="en-GB" dirty="0" smtClean="0"/>
              <a:t>Data not complete; 50 cases unseen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Who don’t we anaesthetise at </a:t>
            </a:r>
            <a:r>
              <a:rPr lang="en-GB" sz="3200" dirty="0" err="1" smtClean="0"/>
              <a:t>Crosshouse</a:t>
            </a:r>
            <a:r>
              <a:rPr lang="en-GB" sz="3200" dirty="0" smtClean="0"/>
              <a:t>?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928670"/>
          <a:ext cx="8229600" cy="5644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93271">
                <a:tc>
                  <a:txBody>
                    <a:bodyPr/>
                    <a:lstStyle/>
                    <a:p>
                      <a:r>
                        <a:rPr lang="en-GB" dirty="0" smtClean="0"/>
                        <a:t>Problem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Rationale</a:t>
                      </a:r>
                      <a:endParaRPr lang="en-US" dirty="0"/>
                    </a:p>
                  </a:txBody>
                  <a:tcPr/>
                </a:tc>
              </a:tr>
              <a:tr h="7231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Leopard syndrome, pulmonary </a:t>
                      </a:r>
                      <a:r>
                        <a:rPr lang="en-US" sz="1800" dirty="0" err="1" smtClean="0"/>
                        <a:t>stenosis</a:t>
                      </a:r>
                      <a:r>
                        <a:rPr lang="en-US" sz="1800" dirty="0" smtClean="0"/>
                        <a:t> (operated) ? Resolving HOCM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Sequential CI done at XH as cardiac condition OK'd by cardiologist </a:t>
                      </a:r>
                    </a:p>
                  </a:txBody>
                  <a:tcPr/>
                </a:tc>
              </a:tr>
              <a:tr h="9400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Cornelia de Lange syndrome, cleft palate, tracheal </a:t>
                      </a:r>
                      <a:r>
                        <a:rPr lang="en-US" sz="1800" dirty="0" err="1" smtClean="0"/>
                        <a:t>diverticulum</a:t>
                      </a:r>
                      <a:r>
                        <a:rPr lang="en-US" sz="1800" dirty="0" smtClean="0"/>
                        <a:t>,  </a:t>
                      </a:r>
                      <a:r>
                        <a:rPr lang="en-US" sz="1800" dirty="0" err="1" smtClean="0"/>
                        <a:t>laryngo-malacia</a:t>
                      </a:r>
                      <a:r>
                        <a:rPr lang="en-US" sz="1800" dirty="0" smtClean="0"/>
                        <a:t> , </a:t>
                      </a:r>
                      <a:r>
                        <a:rPr lang="en-US" sz="1800" dirty="0" err="1" smtClean="0"/>
                        <a:t>stridor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Respiratory physician at referring hospital concerned; no HDU beds at XH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231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Charge syndrome, repaired cleft lip and TOF,  WPW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XH anaesthetist declined - lack of PICU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231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Ex-</a:t>
                      </a:r>
                      <a:r>
                        <a:rPr lang="en-US" sz="1800" dirty="0" err="1" smtClean="0"/>
                        <a:t>prem</a:t>
                      </a:r>
                      <a:r>
                        <a:rPr lang="en-US" sz="1800" dirty="0" smtClean="0"/>
                        <a:t> 23wk, chronic lung disease,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Marked </a:t>
                      </a:r>
                      <a:r>
                        <a:rPr lang="en-US" sz="1800" dirty="0" err="1" smtClean="0"/>
                        <a:t>desaturation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after CT/MRI,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XH anaesthetist decided RHSC safer. </a:t>
                      </a:r>
                    </a:p>
                  </a:txBody>
                  <a:tcPr/>
                </a:tc>
              </a:tr>
              <a:tr h="7231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Charge syndrome, repaired cleft lip and TOF, WPW, ex-</a:t>
                      </a:r>
                      <a:r>
                        <a:rPr lang="en-US" sz="1800" dirty="0" err="1" smtClean="0"/>
                        <a:t>prem</a:t>
                      </a:r>
                      <a:r>
                        <a:rPr lang="en-US" sz="1800" dirty="0" smtClean="0"/>
                        <a:t> 24 wk,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Some upper lobe collapse on CXR, LMA used for CT ? Aspiration </a:t>
                      </a:r>
                    </a:p>
                  </a:txBody>
                  <a:tcPr/>
                </a:tc>
              </a:tr>
              <a:tr h="7231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Bronchopulmonary</a:t>
                      </a:r>
                      <a:r>
                        <a:rPr lang="en-US" sz="1800" dirty="0" smtClean="0"/>
                        <a:t> dysplasia and scoliosis, CP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previous diff intubation, ?Pierre Robin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too high risk for XH, no HDU </a:t>
                      </a:r>
                    </a:p>
                  </a:txBody>
                  <a:tcPr/>
                </a:tc>
              </a:tr>
              <a:tr h="7231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Being treated for ALL at time of CI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Increased risk of infection therefore done at RHSC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majority of children for cochlear implant surgery can be anaesthetised safely in a DGH setting.</a:t>
            </a:r>
          </a:p>
          <a:p>
            <a:r>
              <a:rPr lang="en-GB" dirty="0" smtClean="0"/>
              <a:t>Support from RHSC occasionally needed</a:t>
            </a:r>
          </a:p>
          <a:p>
            <a:r>
              <a:rPr lang="en-GB" dirty="0" smtClean="0"/>
              <a:t>Care should be taken to ensure full recovery from recent </a:t>
            </a:r>
            <a:r>
              <a:rPr lang="en-GB" dirty="0" err="1" smtClean="0"/>
              <a:t>URTIs</a:t>
            </a:r>
            <a:r>
              <a:rPr lang="en-GB" dirty="0" smtClean="0"/>
              <a:t>.</a:t>
            </a:r>
          </a:p>
          <a:p>
            <a:r>
              <a:rPr lang="en-GB" dirty="0" smtClean="0"/>
              <a:t>Laryngospasm still an issue in infants</a:t>
            </a:r>
          </a:p>
          <a:p>
            <a:r>
              <a:rPr lang="en-GB" dirty="0" smtClean="0"/>
              <a:t>Local Anaesthetic toxicity</a:t>
            </a:r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this audit?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Departmental reasons</a:t>
            </a:r>
          </a:p>
          <a:p>
            <a:endParaRPr lang="en-GB" dirty="0"/>
          </a:p>
          <a:p>
            <a:r>
              <a:rPr lang="en-GB" dirty="0" smtClean="0"/>
              <a:t>Little </a:t>
            </a:r>
            <a:r>
              <a:rPr lang="en-GB" dirty="0"/>
              <a:t>evidence on anaesthesia safety</a:t>
            </a:r>
          </a:p>
          <a:p>
            <a:pPr lvl="1"/>
            <a:r>
              <a:rPr lang="en-GB" dirty="0" err="1"/>
              <a:t>Yeh</a:t>
            </a:r>
            <a:r>
              <a:rPr lang="en-GB" dirty="0"/>
              <a:t> et al, 2011 Laryngoscope 121: 2240-2244</a:t>
            </a:r>
          </a:p>
          <a:p>
            <a:endParaRPr lang="en-US" dirty="0" smtClean="0"/>
          </a:p>
          <a:p>
            <a:r>
              <a:rPr lang="en-US" dirty="0" smtClean="0"/>
              <a:t>National service at a DGH</a:t>
            </a:r>
          </a:p>
          <a:p>
            <a:pPr lvl="1"/>
            <a:r>
              <a:rPr lang="en-US" dirty="0" smtClean="0"/>
              <a:t>No outcomes data for </a:t>
            </a:r>
            <a:r>
              <a:rPr lang="en-US" dirty="0" err="1" smtClean="0"/>
              <a:t>anaesthesia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6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this audit?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r>
              <a:rPr lang="en-GB" dirty="0" smtClean="0"/>
              <a:t>Personal reasons – </a:t>
            </a:r>
            <a:r>
              <a:rPr lang="en-GB" dirty="0" err="1" smtClean="0"/>
              <a:t>Balotelli</a:t>
            </a:r>
            <a:r>
              <a:rPr lang="en-GB" dirty="0" smtClean="0"/>
              <a:t> syndrome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few ex-</a:t>
            </a:r>
            <a:r>
              <a:rPr lang="en-GB" dirty="0" err="1"/>
              <a:t>prems</a:t>
            </a:r>
            <a:r>
              <a:rPr lang="en-GB" dirty="0"/>
              <a:t> </a:t>
            </a:r>
            <a:r>
              <a:rPr lang="en-GB" dirty="0" smtClean="0"/>
              <a:t>still on </a:t>
            </a:r>
            <a:r>
              <a:rPr lang="en-GB" dirty="0"/>
              <a:t>home </a:t>
            </a:r>
            <a:r>
              <a:rPr lang="en-GB" dirty="0" smtClean="0"/>
              <a:t>oxygen</a:t>
            </a:r>
          </a:p>
          <a:p>
            <a:pPr lvl="1"/>
            <a:r>
              <a:rPr lang="en-GB" dirty="0" smtClean="0"/>
              <a:t>Noted some infants had occ. VEs</a:t>
            </a:r>
          </a:p>
          <a:p>
            <a:pPr lvl="1"/>
            <a:r>
              <a:rPr lang="en-GB" dirty="0" smtClean="0"/>
              <a:t>8 kg infant developed runs of broad complex arrhythmia intra op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pic>
        <p:nvPicPr>
          <p:cNvPr id="3" name="Picture 2" descr="why always me?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05064"/>
            <a:ext cx="3721100" cy="218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Retrospective case note review 2007 -2012</a:t>
            </a:r>
          </a:p>
          <a:p>
            <a:r>
              <a:rPr lang="en-GB" dirty="0" smtClean="0"/>
              <a:t>Identified 306 CI ops in patients aged &lt;16</a:t>
            </a:r>
          </a:p>
          <a:p>
            <a:r>
              <a:rPr lang="en-GB" dirty="0" smtClean="0"/>
              <a:t>Obtained records for 256 ops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collected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Age </a:t>
            </a:r>
          </a:p>
          <a:p>
            <a:r>
              <a:rPr lang="en-GB" dirty="0" smtClean="0"/>
              <a:t>Cause of deafness </a:t>
            </a:r>
          </a:p>
          <a:p>
            <a:r>
              <a:rPr lang="en-GB" dirty="0" smtClean="0"/>
              <a:t>Co-morbidities </a:t>
            </a:r>
          </a:p>
          <a:p>
            <a:r>
              <a:rPr lang="en-GB" dirty="0" smtClean="0"/>
              <a:t>Operation</a:t>
            </a:r>
          </a:p>
          <a:p>
            <a:pPr lvl="1"/>
            <a:r>
              <a:rPr lang="en-GB" dirty="0" err="1" smtClean="0"/>
              <a:t>Uni</a:t>
            </a:r>
            <a:r>
              <a:rPr lang="en-GB" dirty="0" smtClean="0"/>
              <a:t> or bilateral</a:t>
            </a:r>
          </a:p>
          <a:p>
            <a:pPr lvl="1"/>
            <a:r>
              <a:rPr lang="en-GB" dirty="0" smtClean="0"/>
              <a:t>Re-do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00562" y="1571612"/>
            <a:ext cx="4214842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Induction of anaesthesia</a:t>
            </a:r>
          </a:p>
          <a:p>
            <a:r>
              <a:rPr lang="en-GB" dirty="0" smtClean="0"/>
              <a:t>ETT tube</a:t>
            </a:r>
          </a:p>
          <a:p>
            <a:r>
              <a:rPr lang="en-GB" dirty="0" smtClean="0"/>
              <a:t>Drugs used</a:t>
            </a:r>
          </a:p>
          <a:p>
            <a:r>
              <a:rPr lang="en-GB" dirty="0" smtClean="0"/>
              <a:t>Pain scores</a:t>
            </a:r>
          </a:p>
          <a:p>
            <a:r>
              <a:rPr lang="en-GB" dirty="0" smtClean="0"/>
              <a:t>PONV</a:t>
            </a:r>
          </a:p>
          <a:p>
            <a:r>
              <a:rPr lang="en-GB" dirty="0" smtClean="0"/>
              <a:t>Complications  from</a:t>
            </a:r>
          </a:p>
          <a:p>
            <a:pPr lvl="1"/>
            <a:r>
              <a:rPr lang="en-GB" dirty="0" smtClean="0"/>
              <a:t>anaesthetic chart</a:t>
            </a:r>
          </a:p>
          <a:p>
            <a:pPr lvl="1"/>
            <a:r>
              <a:rPr lang="en-GB" dirty="0" smtClean="0"/>
              <a:t>recovery notes</a:t>
            </a:r>
          </a:p>
          <a:p>
            <a:pPr lvl="1"/>
            <a:r>
              <a:rPr lang="en-GB" dirty="0" smtClean="0"/>
              <a:t>ward notes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Age distribution paediatric Cochlear Implants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 of Deafness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Syndromic</a:t>
            </a:r>
            <a:r>
              <a:rPr lang="en-GB" dirty="0" smtClean="0"/>
              <a:t> Deafness</a:t>
            </a:r>
            <a:r>
              <a:rPr lang="en-GB" dirty="0"/>
              <a:t> </a:t>
            </a:r>
            <a:r>
              <a:rPr lang="en-GB" dirty="0" smtClean="0"/>
              <a:t>			18</a:t>
            </a:r>
          </a:p>
          <a:p>
            <a:pPr lvl="1"/>
            <a:r>
              <a:rPr lang="en-GB" sz="1600" dirty="0" err="1" smtClean="0"/>
              <a:t>Wardenburg</a:t>
            </a:r>
            <a:r>
              <a:rPr lang="en-GB" sz="1600" dirty="0" smtClean="0"/>
              <a:t>		5</a:t>
            </a:r>
          </a:p>
          <a:p>
            <a:pPr lvl="1"/>
            <a:r>
              <a:rPr lang="en-GB" sz="1600" dirty="0" err="1" smtClean="0"/>
              <a:t>Pendred</a:t>
            </a:r>
            <a:r>
              <a:rPr lang="en-GB" sz="1600" dirty="0" smtClean="0"/>
              <a:t>		11</a:t>
            </a:r>
          </a:p>
          <a:p>
            <a:pPr lvl="1"/>
            <a:r>
              <a:rPr lang="en-GB" sz="1600" dirty="0" smtClean="0"/>
              <a:t>Ushers		1</a:t>
            </a:r>
          </a:p>
          <a:p>
            <a:pPr lvl="1"/>
            <a:r>
              <a:rPr lang="en-GB" sz="1600" dirty="0" smtClean="0"/>
              <a:t>Mohr –</a:t>
            </a:r>
            <a:r>
              <a:rPr lang="en-GB" sz="1600" dirty="0" err="1" smtClean="0"/>
              <a:t>Tranebjaerg</a:t>
            </a:r>
            <a:r>
              <a:rPr lang="en-GB" sz="1600" dirty="0" smtClean="0"/>
              <a:t>	1</a:t>
            </a:r>
          </a:p>
          <a:p>
            <a:pPr lvl="1"/>
            <a:r>
              <a:rPr lang="en-GB" sz="1600" dirty="0" smtClean="0"/>
              <a:t>JLN syndrome	3</a:t>
            </a:r>
          </a:p>
          <a:p>
            <a:r>
              <a:rPr lang="en-GB" dirty="0" smtClean="0"/>
              <a:t>Neurological disasters  			26</a:t>
            </a:r>
          </a:p>
          <a:p>
            <a:pPr lvl="1"/>
            <a:r>
              <a:rPr lang="en-GB" sz="1700" dirty="0" smtClean="0"/>
              <a:t>Meningitis, CP/ICH</a:t>
            </a:r>
          </a:p>
          <a:p>
            <a:r>
              <a:rPr lang="en-GB" dirty="0" err="1" smtClean="0"/>
              <a:t>Connexin</a:t>
            </a:r>
            <a:r>
              <a:rPr lang="en-GB" dirty="0" smtClean="0"/>
              <a:t> gene abnormality		22</a:t>
            </a:r>
          </a:p>
          <a:p>
            <a:r>
              <a:rPr lang="en-GB" dirty="0" smtClean="0"/>
              <a:t>Congenital (non-</a:t>
            </a:r>
            <a:r>
              <a:rPr lang="en-GB" dirty="0" err="1" smtClean="0"/>
              <a:t>syndromic</a:t>
            </a:r>
            <a:r>
              <a:rPr lang="en-GB" dirty="0" smtClean="0"/>
              <a:t>)		18 </a:t>
            </a:r>
            <a:endParaRPr lang="en-GB" dirty="0"/>
          </a:p>
          <a:p>
            <a:r>
              <a:rPr lang="en-GB" dirty="0" smtClean="0"/>
              <a:t>The rest, cause unknown 			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Comorbidities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Neuro</a:t>
            </a:r>
            <a:r>
              <a:rPr lang="en-GB" dirty="0" smtClean="0"/>
              <a:t>-developmental	42</a:t>
            </a:r>
          </a:p>
          <a:p>
            <a:r>
              <a:rPr lang="en-GB" dirty="0" smtClean="0"/>
              <a:t>Ex-premature			20</a:t>
            </a:r>
            <a:endParaRPr lang="en-GB" dirty="0"/>
          </a:p>
          <a:p>
            <a:r>
              <a:rPr lang="en-GB" dirty="0" smtClean="0"/>
              <a:t>Cardiac				5</a:t>
            </a:r>
            <a:endParaRPr lang="en-US" dirty="0" smtClean="0"/>
          </a:p>
          <a:p>
            <a:r>
              <a:rPr lang="en-GB" dirty="0" smtClean="0"/>
              <a:t>Others				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747</Words>
  <Application>Microsoft Macintosh PowerPoint</Application>
  <PresentationFormat>On-screen Show (4:3)</PresentationFormat>
  <Paragraphs>203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Scottish Paediatric Cochlear Implant Service    An Audit of Anaesthesia Safety</vt:lpstr>
      <vt:lpstr>Scottish Cochlear Implant Service</vt:lpstr>
      <vt:lpstr>Why do this audit?</vt:lpstr>
      <vt:lpstr>Why do this audit?</vt:lpstr>
      <vt:lpstr>The audit</vt:lpstr>
      <vt:lpstr>Data collected</vt:lpstr>
      <vt:lpstr>Age distribution paediatric Cochlear Implants</vt:lpstr>
      <vt:lpstr>Cause of Deafness</vt:lpstr>
      <vt:lpstr>Comorbidities</vt:lpstr>
      <vt:lpstr>Type of Procedure</vt:lpstr>
      <vt:lpstr>Anaesthetic management</vt:lpstr>
      <vt:lpstr>Anaesthetic management</vt:lpstr>
      <vt:lpstr>Anaesthetic management</vt:lpstr>
      <vt:lpstr>PONV and Pain</vt:lpstr>
      <vt:lpstr>Complications</vt:lpstr>
      <vt:lpstr>Airway</vt:lpstr>
      <vt:lpstr>Breathing</vt:lpstr>
      <vt:lpstr>Cardiac/Circulation</vt:lpstr>
      <vt:lpstr>Recovery</vt:lpstr>
      <vt:lpstr>Others</vt:lpstr>
      <vt:lpstr>Complications </vt:lpstr>
      <vt:lpstr>Incidence of anaesthetic complications</vt:lpstr>
      <vt:lpstr>Who don’t we anaesthetise at Crosshouse?</vt:lpstr>
      <vt:lpstr>Summary</vt:lpstr>
    </vt:vector>
  </TitlesOfParts>
  <Company>0wn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Scottish Paediatric Cochlear Implant Service  and  Anaesthesia Safety</dc:title>
  <dc:creator>Hawksworth</dc:creator>
  <cp:lastModifiedBy>Chris Hawksworth</cp:lastModifiedBy>
  <cp:revision>52</cp:revision>
  <dcterms:created xsi:type="dcterms:W3CDTF">2013-02-13T08:29:13Z</dcterms:created>
  <dcterms:modified xsi:type="dcterms:W3CDTF">2013-04-18T12:18:10Z</dcterms:modified>
</cp:coreProperties>
</file>